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Override PartName="/ppt/media/media1.mov" ContentType="video/unknown"/>
  <Override PartName="/ppt/media/media2.mp4" ContentType="video/unknown"/>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Click to Edit Master Title Style"/>
          <p:cNvSpPr txBox="1"/>
          <p:nvPr>
            <p:ph type="title" hasCustomPrompt="1"/>
          </p:nvPr>
        </p:nvSpPr>
        <p:spPr>
          <a:xfrm>
            <a:off x="1729156" y="0"/>
            <a:ext cx="21031201" cy="2651126"/>
          </a:xfrm>
          <a:prstGeom prst="rect">
            <a:avLst/>
          </a:prstGeom>
        </p:spPr>
        <p:txBody>
          <a:bodyPr lIns="91439" tIns="91439" rIns="91439" bIns="91439"/>
          <a:lstStyle>
            <a:lvl1pPr algn="l" defTabSz="1828800">
              <a:lnSpc>
                <a:spcPct val="90000"/>
              </a:lnSpc>
              <a:defRPr sz="5000">
                <a:solidFill>
                  <a:srgbClr val="14406B"/>
                </a:solidFill>
              </a:defRPr>
            </a:lvl1pPr>
          </a:lstStyle>
          <a:p>
            <a:pPr/>
            <a:r>
              <a:t>Click to Edit Master Title Style</a:t>
            </a:r>
          </a:p>
        </p:txBody>
      </p:sp>
      <p:sp>
        <p:nvSpPr>
          <p:cNvPr id="118" name="Body Level One…"/>
          <p:cNvSpPr txBox="1"/>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mj-lt"/>
                <a:ea typeface="+mj-ea"/>
                <a:cs typeface="+mj-cs"/>
                <a:sym typeface="Helvetica"/>
              </a:defRPr>
            </a:lvl1pPr>
            <a:lvl2pPr marL="990600" indent="-533400" defTabSz="1828800">
              <a:lnSpc>
                <a:spcPct val="90000"/>
              </a:lnSpc>
              <a:spcBef>
                <a:spcPts val="2000"/>
              </a:spcBef>
              <a:buSzPct val="100000"/>
              <a:buFont typeface="Arial"/>
              <a:defRPr sz="5600">
                <a:latin typeface="+mj-lt"/>
                <a:ea typeface="+mj-ea"/>
                <a:cs typeface="+mj-cs"/>
                <a:sym typeface="Helvetica"/>
              </a:defRPr>
            </a:lvl2pPr>
            <a:lvl3pPr marL="1554479" indent="-640079" defTabSz="1828800">
              <a:lnSpc>
                <a:spcPct val="90000"/>
              </a:lnSpc>
              <a:spcBef>
                <a:spcPts val="2000"/>
              </a:spcBef>
              <a:buSzPct val="100000"/>
              <a:buFont typeface="Arial"/>
              <a:defRPr sz="5600">
                <a:latin typeface="+mj-lt"/>
                <a:ea typeface="+mj-ea"/>
                <a:cs typeface="+mj-cs"/>
                <a:sym typeface="Helvetica"/>
              </a:defRPr>
            </a:lvl3pPr>
            <a:lvl4pPr marL="2082800" indent="-711200" defTabSz="1828800">
              <a:lnSpc>
                <a:spcPct val="90000"/>
              </a:lnSpc>
              <a:spcBef>
                <a:spcPts val="2000"/>
              </a:spcBef>
              <a:buSzPct val="100000"/>
              <a:buFont typeface="Arial"/>
              <a:defRPr sz="5600">
                <a:latin typeface="+mj-lt"/>
                <a:ea typeface="+mj-ea"/>
                <a:cs typeface="+mj-cs"/>
                <a:sym typeface="Helvetica"/>
              </a:defRPr>
            </a:lvl4pPr>
            <a:lvl5pPr marL="2540000" indent="-711200" defTabSz="1828800">
              <a:lnSpc>
                <a:spcPct val="90000"/>
              </a:lnSpc>
              <a:spcBef>
                <a:spcPts val="2000"/>
              </a:spcBef>
              <a:buSzPct val="100000"/>
              <a:buFont typeface="Arial"/>
              <a:defRPr sz="56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22173082" y="12802235"/>
            <a:ext cx="534519" cy="551181"/>
          </a:xfrm>
          <a:prstGeom prst="rect">
            <a:avLst/>
          </a:prstGeom>
        </p:spPr>
        <p:txBody>
          <a:bodyPr lIns="91439" tIns="91439" rIns="91439" bIns="91439" anchor="ctr"/>
          <a:lstStyle>
            <a:lvl1pPr algn="r" defTabSz="914400">
              <a:defRPr>
                <a:solidFill>
                  <a:srgbClr val="888888"/>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26" name="Title Text"/>
          <p:cNvSpPr txBox="1"/>
          <p:nvPr>
            <p:ph type="title"/>
          </p:nvPr>
        </p:nvSpPr>
        <p:spPr>
          <a:xfrm>
            <a:off x="3048000" y="2244725"/>
            <a:ext cx="18288000" cy="4775201"/>
          </a:xfrm>
          <a:prstGeom prst="rect">
            <a:avLst/>
          </a:prstGeom>
        </p:spPr>
        <p:txBody>
          <a:bodyPr lIns="91439" tIns="91439" rIns="91439" bIns="91439" anchor="b"/>
          <a:lstStyle>
            <a:lvl1pPr defTabSz="1828800">
              <a:lnSpc>
                <a:spcPct val="90000"/>
              </a:lnSpc>
              <a:defRPr sz="12000">
                <a:solidFill>
                  <a:srgbClr val="14406B"/>
                </a:solidFill>
              </a:defRPr>
            </a:lvl1pPr>
          </a:lstStyle>
          <a:p>
            <a:pPr/>
            <a:r>
              <a:t>Title Text</a:t>
            </a:r>
          </a:p>
        </p:txBody>
      </p:sp>
      <p:sp>
        <p:nvSpPr>
          <p:cNvPr id="127" name="Body Level One…"/>
          <p:cNvSpPr txBox="1"/>
          <p:nvPr>
            <p:ph type="body" sz="quarter" idx="1"/>
          </p:nvPr>
        </p:nvSpPr>
        <p:spPr>
          <a:xfrm>
            <a:off x="3048000" y="7204075"/>
            <a:ext cx="18288000" cy="3311525"/>
          </a:xfrm>
          <a:prstGeom prst="rect">
            <a:avLst/>
          </a:prstGeom>
        </p:spPr>
        <p:txBody>
          <a:bodyPr lIns="91439" tIns="91439" rIns="91439" bIns="91439" anchor="t"/>
          <a:lstStyle>
            <a:lvl1pPr marL="0" indent="0" algn="ctr" defTabSz="1828800">
              <a:lnSpc>
                <a:spcPct val="90000"/>
              </a:lnSpc>
              <a:spcBef>
                <a:spcPts val="2000"/>
              </a:spcBef>
              <a:buSzTx/>
              <a:buNone/>
              <a:defRPr sz="4800">
                <a:latin typeface="+mj-lt"/>
                <a:ea typeface="+mj-ea"/>
                <a:cs typeface="+mj-cs"/>
                <a:sym typeface="Helvetica"/>
              </a:defRPr>
            </a:lvl1pPr>
            <a:lvl2pPr marL="0" indent="457200" algn="ctr" defTabSz="1828800">
              <a:lnSpc>
                <a:spcPct val="90000"/>
              </a:lnSpc>
              <a:spcBef>
                <a:spcPts val="2000"/>
              </a:spcBef>
              <a:buSzTx/>
              <a:buNone/>
              <a:defRPr sz="4800">
                <a:latin typeface="+mj-lt"/>
                <a:ea typeface="+mj-ea"/>
                <a:cs typeface="+mj-cs"/>
                <a:sym typeface="Helvetica"/>
              </a:defRPr>
            </a:lvl2pPr>
            <a:lvl3pPr marL="0" indent="914400" algn="ctr" defTabSz="1828800">
              <a:lnSpc>
                <a:spcPct val="90000"/>
              </a:lnSpc>
              <a:spcBef>
                <a:spcPts val="2000"/>
              </a:spcBef>
              <a:buSzTx/>
              <a:buNone/>
              <a:defRPr sz="4800">
                <a:latin typeface="+mj-lt"/>
                <a:ea typeface="+mj-ea"/>
                <a:cs typeface="+mj-cs"/>
                <a:sym typeface="Helvetica"/>
              </a:defRPr>
            </a:lvl3pPr>
            <a:lvl4pPr marL="0" indent="1371600" algn="ctr" defTabSz="1828800">
              <a:lnSpc>
                <a:spcPct val="90000"/>
              </a:lnSpc>
              <a:spcBef>
                <a:spcPts val="2000"/>
              </a:spcBef>
              <a:buSzTx/>
              <a:buNone/>
              <a:defRPr sz="4800">
                <a:latin typeface="+mj-lt"/>
                <a:ea typeface="+mj-ea"/>
                <a:cs typeface="+mj-cs"/>
                <a:sym typeface="Helvetica"/>
              </a:defRPr>
            </a:lvl4pPr>
            <a:lvl5pPr marL="0" indent="1828800" algn="ctr" defTabSz="1828800">
              <a:lnSpc>
                <a:spcPct val="90000"/>
              </a:lnSpc>
              <a:spcBef>
                <a:spcPts val="2000"/>
              </a:spcBef>
              <a:buSzTx/>
              <a:buNone/>
              <a:defRPr sz="4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22173082" y="12802235"/>
            <a:ext cx="534519" cy="551181"/>
          </a:xfrm>
          <a:prstGeom prst="rect">
            <a:avLst/>
          </a:prstGeom>
        </p:spPr>
        <p:txBody>
          <a:bodyPr lIns="91439" tIns="91439" rIns="91439" bIns="91439" anchor="ctr"/>
          <a:lstStyle>
            <a:lvl1pPr algn="r" defTabSz="914400">
              <a:defRPr>
                <a:solidFill>
                  <a:srgbClr val="888888"/>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b="0" sz="8400">
                <a:solidFill>
                  <a:srgbClr val="000000"/>
                </a:solidFill>
                <a:latin typeface="+mn-lt"/>
                <a:ea typeface="+mn-ea"/>
                <a:cs typeface="+mn-cs"/>
                <a:sym typeface="Helvetica Neue Medium"/>
              </a:defRPr>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1pPr>
      <a:lvl2pPr marL="0" marR="0" indent="4572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2pPr>
      <a:lvl3pPr marL="0" marR="0" indent="9144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3pPr>
      <a:lvl4pPr marL="0" marR="0" indent="13716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4pPr>
      <a:lvl5pPr marL="0" marR="0" indent="18288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5pPr>
      <a:lvl6pPr marL="0" marR="0" indent="22860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6pPr>
      <a:lvl7pPr marL="0" marR="0" indent="27432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7pPr>
      <a:lvl8pPr marL="0" marR="0" indent="32004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8pPr>
      <a:lvl9pPr marL="0" marR="0" indent="3657600" algn="ctr" defTabSz="825500" rtl="0" latinLnBrk="0">
        <a:lnSpc>
          <a:spcPct val="100000"/>
        </a:lnSpc>
        <a:spcBef>
          <a:spcPts val="0"/>
        </a:spcBef>
        <a:spcAft>
          <a:spcPts val="0"/>
        </a:spcAft>
        <a:buClrTx/>
        <a:buSzTx/>
        <a:buFontTx/>
        <a:buNone/>
        <a:tabLst/>
        <a:defRPr b="1" baseline="0" cap="none" i="0" spc="0" strike="noStrike" sz="6000" u="none">
          <a:solidFill>
            <a:srgbClr val="1F497D"/>
          </a:solidFill>
          <a:uFillTx/>
          <a:latin typeface="+mj-lt"/>
          <a:ea typeface="+mj-ea"/>
          <a:cs typeface="+mj-cs"/>
          <a:sym typeface="Helvetica"/>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7.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2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30.png"/><Relationship Id="rId5" Type="http://schemas.openxmlformats.org/officeDocument/2006/relationships/image" Target="../media/image3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4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4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tif"/><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tif"/><Relationship Id="rId7" Type="http://schemas.openxmlformats.org/officeDocument/2006/relationships/image" Target="../media/image15.png"/><Relationship Id="rId8" Type="http://schemas.openxmlformats.org/officeDocument/2006/relationships/video" Target="../media/media1.mov"/><Relationship Id="rId9" Type="http://schemas.microsoft.com/office/2007/relationships/media" Target="../media/media1.mov"/><Relationship Id="rId10"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ccpbiosim.org" TargetMode="External"/><Relationship Id="rId3" Type="http://schemas.openxmlformats.org/officeDocument/2006/relationships/hyperlink" Target="http://siremol.org"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tif"/><Relationship Id="rId6" Type="http://schemas.openxmlformats.org/officeDocument/2006/relationships/video" Target="../media/media1.mov"/><Relationship Id="rId7" Type="http://schemas.microsoft.com/office/2007/relationships/media" Target="../media/media1.mov"/><Relationship Id="rId8" Type="http://schemas.openxmlformats.org/officeDocument/2006/relationships/image" Target="../media/image16.png"/><Relationship Id="rId9" Type="http://schemas.openxmlformats.org/officeDocument/2006/relationships/hyperlink" Target="https://www.nature.com/nsmb"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20.png"/><Relationship Id="rId6" Type="http://schemas.openxmlformats.org/officeDocument/2006/relationships/image" Target="../media/image5.tif"/><Relationship Id="rId7"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2">
            <a:extLst/>
          </a:blip>
          <a:stretch>
            <a:fillRect/>
          </a:stretch>
        </p:blipFill>
        <p:spPr>
          <a:xfrm>
            <a:off x="1497729" y="3997225"/>
            <a:ext cx="6317687" cy="6317687"/>
          </a:xfrm>
          <a:prstGeom prst="rect">
            <a:avLst/>
          </a:prstGeom>
          <a:ln w="12700">
            <a:miter lim="400000"/>
          </a:ln>
        </p:spPr>
      </p:pic>
      <p:pic>
        <p:nvPicPr>
          <p:cNvPr id="138" name="title_surf.png" descr="title_surf.png"/>
          <p:cNvPicPr>
            <a:picLocks noChangeAspect="1"/>
          </p:cNvPicPr>
          <p:nvPr/>
        </p:nvPicPr>
        <p:blipFill>
          <a:blip r:embed="rId3">
            <a:alphaModFix amt="23687"/>
            <a:extLst/>
          </a:blip>
          <a:stretch>
            <a:fillRect/>
          </a:stretch>
        </p:blipFill>
        <p:spPr>
          <a:xfrm rot="1613511">
            <a:off x="31818829" y="3136092"/>
            <a:ext cx="17780001" cy="13828890"/>
          </a:xfrm>
          <a:prstGeom prst="rect">
            <a:avLst/>
          </a:prstGeom>
          <a:ln w="12700">
            <a:miter lim="400000"/>
          </a:ln>
        </p:spPr>
      </p:pic>
      <p:sp>
        <p:nvSpPr>
          <p:cNvPr id="139" name="Simulation of Biomolecules"/>
          <p:cNvSpPr txBox="1"/>
          <p:nvPr/>
        </p:nvSpPr>
        <p:spPr>
          <a:xfrm>
            <a:off x="2343438" y="1806932"/>
            <a:ext cx="19895323" cy="18465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457200">
              <a:lnSpc>
                <a:spcPts val="14100"/>
              </a:lnSpc>
              <a:defRPr sz="10900">
                <a:solidFill>
                  <a:srgbClr val="143F6A"/>
                </a:solidFill>
                <a:latin typeface="+mj-lt"/>
                <a:ea typeface="+mj-ea"/>
                <a:cs typeface="+mj-cs"/>
                <a:sym typeface="Helvetica"/>
              </a:defRPr>
            </a:lvl1pPr>
          </a:lstStyle>
          <a:p>
            <a:pPr/>
            <a:r>
              <a:t>Simulation of Biomolecules</a:t>
            </a:r>
          </a:p>
        </p:txBody>
      </p:sp>
      <p:sp>
        <p:nvSpPr>
          <p:cNvPr id="140" name="Lecture 4:…"/>
          <p:cNvSpPr txBox="1"/>
          <p:nvPr/>
        </p:nvSpPr>
        <p:spPr>
          <a:xfrm>
            <a:off x="7195012" y="4210735"/>
            <a:ext cx="10192176" cy="2621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defTabSz="457200">
              <a:lnSpc>
                <a:spcPts val="7500"/>
              </a:lnSpc>
              <a:defRPr sz="5366">
                <a:solidFill>
                  <a:srgbClr val="143F6A"/>
                </a:solidFill>
                <a:latin typeface="+mj-lt"/>
                <a:ea typeface="+mj-ea"/>
                <a:cs typeface="+mj-cs"/>
                <a:sym typeface="Helvetica"/>
              </a:defRPr>
            </a:pPr>
            <a:r>
              <a:t>Lecture 4:</a:t>
            </a:r>
          </a:p>
          <a:p>
            <a:pPr defTabSz="457200">
              <a:lnSpc>
                <a:spcPts val="7500"/>
              </a:lnSpc>
              <a:defRPr sz="5366">
                <a:solidFill>
                  <a:srgbClr val="143F6A"/>
                </a:solidFill>
                <a:latin typeface="+mj-lt"/>
                <a:ea typeface="+mj-ea"/>
                <a:cs typeface="+mj-cs"/>
                <a:sym typeface="Helvetica"/>
              </a:defRPr>
            </a:pPr>
            <a:r>
              <a:t>Setting up a protein simulation</a:t>
            </a:r>
            <a:endParaRPr b="0">
              <a:solidFill>
                <a:srgbClr val="000000"/>
              </a:solidFill>
              <a:latin typeface="Times Roman"/>
              <a:ea typeface="Times Roman"/>
              <a:cs typeface="Times Roman"/>
              <a:sym typeface="Times Roman"/>
            </a:endParaRPr>
          </a:p>
        </p:txBody>
      </p:sp>
      <p:pic>
        <p:nvPicPr>
          <p:cNvPr id="141" name="Image" descr="Image"/>
          <p:cNvPicPr>
            <a:picLocks noChangeAspect="1"/>
          </p:cNvPicPr>
          <p:nvPr/>
        </p:nvPicPr>
        <p:blipFill>
          <a:blip r:embed="rId4">
            <a:extLst/>
          </a:blip>
          <a:stretch>
            <a:fillRect/>
          </a:stretch>
        </p:blipFill>
        <p:spPr>
          <a:xfrm>
            <a:off x="17885840" y="4826608"/>
            <a:ext cx="5222327" cy="4658922"/>
          </a:xfrm>
          <a:prstGeom prst="rect">
            <a:avLst/>
          </a:prstGeom>
          <a:ln w="12700">
            <a:miter lim="400000"/>
          </a:ln>
        </p:spPr>
      </p:pic>
      <p:sp>
        <p:nvSpPr>
          <p:cNvPr id="142" name="Dr Matteo Degiacomi…"/>
          <p:cNvSpPr txBox="1"/>
          <p:nvPr/>
        </p:nvSpPr>
        <p:spPr>
          <a:xfrm>
            <a:off x="1761594" y="10787405"/>
            <a:ext cx="7095315" cy="3383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defTabSz="457200">
              <a:lnSpc>
                <a:spcPts val="5200"/>
              </a:lnSpc>
              <a:defRPr b="0" sz="3500">
                <a:latin typeface="+mj-lt"/>
                <a:ea typeface="+mj-ea"/>
                <a:cs typeface="+mj-cs"/>
                <a:sym typeface="Helvetica"/>
              </a:defRPr>
            </a:pPr>
            <a:r>
              <a:t>Dr Matteo Degiacomi</a:t>
            </a:r>
            <a:endParaRPr>
              <a:latin typeface="Times Roman"/>
              <a:ea typeface="Times Roman"/>
              <a:cs typeface="Times Roman"/>
              <a:sym typeface="Times Roman"/>
            </a:endParaRPr>
          </a:p>
          <a:p>
            <a:pPr defTabSz="457200">
              <a:lnSpc>
                <a:spcPts val="5200"/>
              </a:lnSpc>
              <a:defRPr b="0" sz="3500">
                <a:latin typeface="+mj-lt"/>
                <a:ea typeface="+mj-ea"/>
                <a:cs typeface="+mj-cs"/>
                <a:sym typeface="Helvetica"/>
              </a:defRPr>
            </a:pPr>
            <a:r>
              <a:t> Durham University</a:t>
            </a:r>
            <a:endParaRPr>
              <a:latin typeface="Times Roman"/>
              <a:ea typeface="Times Roman"/>
              <a:cs typeface="Times Roman"/>
              <a:sym typeface="Times Roman"/>
            </a:endParaRPr>
          </a:p>
          <a:p>
            <a:pPr defTabSz="457200">
              <a:lnSpc>
                <a:spcPts val="5200"/>
              </a:lnSpc>
              <a:defRPr b="0" sz="3500" u="sng">
                <a:solidFill>
                  <a:srgbClr val="3477B2"/>
                </a:solidFill>
                <a:uFill>
                  <a:solidFill>
                    <a:srgbClr val="3477B2"/>
                  </a:solidFill>
                </a:uFill>
                <a:latin typeface="+mj-lt"/>
                <a:ea typeface="+mj-ea"/>
                <a:cs typeface="+mj-cs"/>
                <a:sym typeface="Helvetica"/>
              </a:defRPr>
            </a:pPr>
            <a:r>
              <a:t>matteo.t.degiacomi@durham.ac.uk</a:t>
            </a:r>
            <a:endParaRPr u="none">
              <a:solidFill>
                <a:srgbClr val="000000"/>
              </a:solidFill>
              <a:latin typeface="Times Roman"/>
              <a:ea typeface="Times Roman"/>
              <a:cs typeface="Times Roman"/>
              <a:sym typeface="Times Roman"/>
            </a:endParaRPr>
          </a:p>
          <a:p>
            <a:pPr defTabSz="457200">
              <a:lnSpc>
                <a:spcPts val="5200"/>
              </a:lnSpc>
              <a:defRPr b="0" sz="3500">
                <a:uFill>
                  <a:solidFill>
                    <a:srgbClr val="3477B2"/>
                  </a:solidFill>
                </a:uFill>
                <a:latin typeface="Times Roman"/>
                <a:ea typeface="Times Roman"/>
                <a:cs typeface="Times Roman"/>
                <a:sym typeface="Times Roman"/>
              </a:defRPr>
            </a:pPr>
          </a:p>
          <a:p>
            <a:pPr defTabSz="457200">
              <a:lnSpc>
                <a:spcPts val="5200"/>
              </a:lnSpc>
              <a:defRPr b="0" sz="3500">
                <a:uFill>
                  <a:solidFill>
                    <a:srgbClr val="3477B2"/>
                  </a:solidFill>
                </a:uFill>
                <a:latin typeface="Times Roman"/>
                <a:ea typeface="Times Roman"/>
                <a:cs typeface="Times Roman"/>
                <a:sym typeface="Times Roman"/>
              </a:defRPr>
            </a:pPr>
          </a:p>
        </p:txBody>
      </p:sp>
      <p:sp>
        <p:nvSpPr>
          <p:cNvPr id="143" name="Dr Antonia Mey…"/>
          <p:cNvSpPr txBox="1"/>
          <p:nvPr/>
        </p:nvSpPr>
        <p:spPr>
          <a:xfrm>
            <a:off x="16797571" y="10787405"/>
            <a:ext cx="4914486" cy="2849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defTabSz="457200">
              <a:lnSpc>
                <a:spcPts val="5200"/>
              </a:lnSpc>
              <a:defRPr b="0" sz="3500">
                <a:latin typeface="+mj-lt"/>
                <a:ea typeface="+mj-ea"/>
                <a:cs typeface="+mj-cs"/>
                <a:sym typeface="Helvetica"/>
              </a:defRPr>
            </a:pPr>
            <a:r>
              <a:t>Dr Antonia Mey</a:t>
            </a:r>
            <a:endParaRPr>
              <a:latin typeface="Times Roman"/>
              <a:ea typeface="Times Roman"/>
              <a:cs typeface="Times Roman"/>
              <a:sym typeface="Times Roman"/>
            </a:endParaRPr>
          </a:p>
          <a:p>
            <a:pPr defTabSz="457200">
              <a:lnSpc>
                <a:spcPts val="5200"/>
              </a:lnSpc>
              <a:defRPr b="0" sz="3500">
                <a:latin typeface="+mj-lt"/>
                <a:ea typeface="+mj-ea"/>
                <a:cs typeface="+mj-cs"/>
                <a:sym typeface="Helvetica"/>
              </a:defRPr>
            </a:pPr>
            <a:r>
              <a:t> University of Edinburgh</a:t>
            </a:r>
            <a:endParaRPr>
              <a:latin typeface="Times Roman"/>
              <a:ea typeface="Times Roman"/>
              <a:cs typeface="Times Roman"/>
              <a:sym typeface="Times Roman"/>
            </a:endParaRPr>
          </a:p>
          <a:p>
            <a:pPr defTabSz="457200">
              <a:lnSpc>
                <a:spcPts val="5200"/>
              </a:lnSpc>
              <a:defRPr b="0" sz="3500" u="sng">
                <a:solidFill>
                  <a:srgbClr val="3477B2"/>
                </a:solidFill>
                <a:uFill>
                  <a:solidFill>
                    <a:srgbClr val="3477B2"/>
                  </a:solidFill>
                </a:uFill>
                <a:latin typeface="+mj-lt"/>
                <a:ea typeface="+mj-ea"/>
                <a:cs typeface="+mj-cs"/>
                <a:sym typeface="Helvetica"/>
              </a:defRPr>
            </a:pPr>
            <a:r>
              <a:t>antonia.mey@ed.ac.uk</a:t>
            </a:r>
            <a:endParaRPr u="none">
              <a:solidFill>
                <a:srgbClr val="000000"/>
              </a:solidFill>
              <a:latin typeface="Times Roman"/>
              <a:ea typeface="Times Roman"/>
              <a:cs typeface="Times Roman"/>
              <a:sym typeface="Times Roman"/>
            </a:endParaRPr>
          </a:p>
          <a:p>
            <a:pPr defTabSz="457200">
              <a:lnSpc>
                <a:spcPts val="5200"/>
              </a:lnSpc>
              <a:defRPr b="0" sz="3500">
                <a:uFill>
                  <a:solidFill>
                    <a:srgbClr val="3477B2"/>
                  </a:solidFill>
                </a:uFill>
                <a:latin typeface="Times Roman"/>
                <a:ea typeface="Times Roman"/>
                <a:cs typeface="Times Roman"/>
                <a:sym typeface="Times Roman"/>
              </a:defRPr>
            </a:pPr>
          </a:p>
        </p:txBody>
      </p:sp>
      <p:sp>
        <p:nvSpPr>
          <p:cNvPr id="144" name="2023 CCP5 Summer School"/>
          <p:cNvSpPr txBox="1"/>
          <p:nvPr/>
        </p:nvSpPr>
        <p:spPr>
          <a:xfrm>
            <a:off x="7217240" y="7803870"/>
            <a:ext cx="10147718" cy="2011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457200">
              <a:lnSpc>
                <a:spcPts val="8200"/>
              </a:lnSpc>
              <a:defRPr sz="6000">
                <a:latin typeface="+mj-lt"/>
                <a:ea typeface="+mj-ea"/>
                <a:cs typeface="+mj-cs"/>
                <a:sym typeface="Helvetica"/>
              </a:defRPr>
            </a:lvl1pPr>
          </a:lstStyle>
          <a:p>
            <a:pPr/>
            <a:r>
              <a:t>2023 CCP5 Summer School</a:t>
            </a:r>
            <a:endParaRPr b="0">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Periodic boundary conditions and pressure coupling"/>
          <p:cNvSpPr txBox="1"/>
          <p:nvPr/>
        </p:nvSpPr>
        <p:spPr>
          <a:xfrm>
            <a:off x="2566317" y="26694"/>
            <a:ext cx="1925136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Periodic boundary conditions and pressure coupling</a:t>
            </a:r>
          </a:p>
        </p:txBody>
      </p:sp>
      <p:pic>
        <p:nvPicPr>
          <p:cNvPr id="311" name="Image" descr="Image"/>
          <p:cNvPicPr>
            <a:picLocks noChangeAspect="1"/>
          </p:cNvPicPr>
          <p:nvPr/>
        </p:nvPicPr>
        <p:blipFill>
          <a:blip r:embed="rId2">
            <a:extLst/>
          </a:blip>
          <a:stretch>
            <a:fillRect/>
          </a:stretch>
        </p:blipFill>
        <p:spPr>
          <a:xfrm>
            <a:off x="1743692" y="2895744"/>
            <a:ext cx="8831586" cy="6891467"/>
          </a:xfrm>
          <a:prstGeom prst="rect">
            <a:avLst/>
          </a:prstGeom>
          <a:ln w="12700">
            <a:miter lim="400000"/>
          </a:ln>
        </p:spPr>
      </p:pic>
      <p:sp>
        <p:nvSpPr>
          <p:cNvPr id="312" name="Typically you chose periodic boundary conditions in x-y-z."/>
          <p:cNvSpPr txBox="1"/>
          <p:nvPr/>
        </p:nvSpPr>
        <p:spPr>
          <a:xfrm>
            <a:off x="1309048" y="10083800"/>
            <a:ext cx="8931243"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4000">
                <a:latin typeface="Helvetica Light"/>
                <a:ea typeface="Helvetica Light"/>
                <a:cs typeface="Helvetica Light"/>
                <a:sym typeface="Helvetica Light"/>
              </a:defRPr>
            </a:lvl1pPr>
          </a:lstStyle>
          <a:p>
            <a:pPr/>
            <a:r>
              <a:t>Typically you chose periodic boundary conditions in x-y-z.</a:t>
            </a:r>
          </a:p>
        </p:txBody>
      </p:sp>
      <p:grpSp>
        <p:nvGrpSpPr>
          <p:cNvPr id="315" name="Group"/>
          <p:cNvGrpSpPr/>
          <p:nvPr/>
        </p:nvGrpSpPr>
        <p:grpSpPr>
          <a:xfrm>
            <a:off x="12651882" y="2304540"/>
            <a:ext cx="9688649" cy="9404861"/>
            <a:chOff x="0" y="0"/>
            <a:chExt cx="9688647" cy="9404859"/>
          </a:xfrm>
        </p:grpSpPr>
        <p:pic>
          <p:nvPicPr>
            <p:cNvPr id="313" name="Image" descr="Image"/>
            <p:cNvPicPr>
              <a:picLocks noChangeAspect="1"/>
            </p:cNvPicPr>
            <p:nvPr/>
          </p:nvPicPr>
          <p:blipFill>
            <a:blip r:embed="rId3">
              <a:extLst/>
            </a:blip>
            <a:stretch>
              <a:fillRect/>
            </a:stretch>
          </p:blipFill>
          <p:spPr>
            <a:xfrm>
              <a:off x="0" y="0"/>
              <a:ext cx="9688648" cy="8073874"/>
            </a:xfrm>
            <a:prstGeom prst="rect">
              <a:avLst/>
            </a:prstGeom>
            <a:ln w="12700" cap="flat">
              <a:noFill/>
              <a:miter lim="400000"/>
            </a:ln>
            <a:effectLst/>
          </p:spPr>
        </p:pic>
        <p:sp>
          <p:nvSpPr>
            <p:cNvPr id="314" name="If you want to simulate membrane systems you want to chose semi-isotropic pressure coupling!"/>
            <p:cNvSpPr txBox="1"/>
            <p:nvPr/>
          </p:nvSpPr>
          <p:spPr>
            <a:xfrm>
              <a:off x="378703" y="7474459"/>
              <a:ext cx="8931242"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000">
                  <a:latin typeface="Helvetica Light"/>
                  <a:ea typeface="Helvetica Light"/>
                  <a:cs typeface="Helvetica Light"/>
                  <a:sym typeface="Helvetica Light"/>
                </a:defRPr>
              </a:lvl1pPr>
            </a:lstStyle>
            <a:p>
              <a:pPr/>
              <a:r>
                <a:t>If you want to simulate membrane systems you want to chose semi-isotropic pressure coupling!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Sampling timescales for protein systems"/>
          <p:cNvSpPr txBox="1"/>
          <p:nvPr/>
        </p:nvSpPr>
        <p:spPr>
          <a:xfrm>
            <a:off x="4863350" y="-45520"/>
            <a:ext cx="1493609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Sampling timescales for protein systems</a:t>
            </a:r>
          </a:p>
        </p:txBody>
      </p:sp>
      <p:sp>
        <p:nvSpPr>
          <p:cNvPr id="319" name="The steepest gradient determines the smallest timestep:"/>
          <p:cNvSpPr txBox="1"/>
          <p:nvPr/>
        </p:nvSpPr>
        <p:spPr>
          <a:xfrm>
            <a:off x="780429" y="2199740"/>
            <a:ext cx="1589132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5000">
                <a:latin typeface="+mj-lt"/>
                <a:ea typeface="+mj-ea"/>
                <a:cs typeface="+mj-cs"/>
                <a:sym typeface="Helvetica"/>
              </a:defRPr>
            </a:lvl1pPr>
          </a:lstStyle>
          <a:p>
            <a:pPr/>
            <a:r>
              <a:t>The steepest gradient determines the smallest timestep:</a:t>
            </a:r>
          </a:p>
        </p:txBody>
      </p:sp>
      <p:sp>
        <p:nvSpPr>
          <p:cNvPr id="320" name="Timestep size is imposed by the fastest phenomenon we want to observe :…"/>
          <p:cNvSpPr txBox="1"/>
          <p:nvPr/>
        </p:nvSpPr>
        <p:spPr>
          <a:xfrm>
            <a:off x="737018" y="3513985"/>
            <a:ext cx="21253451" cy="391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5000">
                <a:latin typeface="Helvetica Light"/>
                <a:ea typeface="Helvetica Light"/>
                <a:cs typeface="Helvetica Light"/>
                <a:sym typeface="Helvetica Light"/>
              </a:defRPr>
            </a:pPr>
            <a:r>
              <a:t>Timestep size is imposed by the fastest phenomenon we want to observe :</a:t>
            </a:r>
          </a:p>
          <a:p>
            <a:pPr marL="990600" indent="-381000" algn="l" defTabSz="457200">
              <a:buSzPct val="100000"/>
              <a:buChar char="•"/>
              <a:defRPr b="0" sz="5000">
                <a:latin typeface="Helvetica Light"/>
                <a:ea typeface="Helvetica Light"/>
                <a:cs typeface="Helvetica Light"/>
                <a:sym typeface="Helvetica Light"/>
              </a:defRPr>
            </a:pPr>
            <a:r>
              <a:t>Covalent bond hydrogen-heavy atom (10</a:t>
            </a:r>
            <a:r>
              <a:rPr baseline="31999"/>
              <a:t>14 </a:t>
            </a:r>
            <a:r>
              <a:t>Hz): 0.5 fs</a:t>
            </a:r>
          </a:p>
          <a:p>
            <a:pPr marL="990600" indent="-381000" algn="l" defTabSz="457200">
              <a:buSzPct val="100000"/>
              <a:buChar char="•"/>
              <a:defRPr b="0" sz="5000">
                <a:latin typeface="Helvetica Light"/>
                <a:ea typeface="Helvetica Light"/>
                <a:cs typeface="Helvetica Light"/>
                <a:sym typeface="Helvetica Light"/>
              </a:defRPr>
            </a:pPr>
            <a:r>
              <a:t>Covalent bond heavy atom-heavy atom: 1 fs</a:t>
            </a:r>
          </a:p>
          <a:p>
            <a:pPr marL="990600" indent="-381000" algn="l" defTabSz="457200">
              <a:buSzPct val="100000"/>
              <a:buChar char="•"/>
              <a:defRPr b="0" sz="5000">
                <a:latin typeface="Helvetica Light"/>
                <a:ea typeface="Helvetica Light"/>
                <a:cs typeface="Helvetica Light"/>
                <a:sym typeface="Helvetica Light"/>
              </a:defRPr>
            </a:pPr>
            <a:r>
              <a:t>Angles fluctuations: 2 fs</a:t>
            </a:r>
          </a:p>
        </p:txBody>
      </p:sp>
      <p:sp>
        <p:nvSpPr>
          <p:cNvPr id="321" name="Restraining covalent bond distances allows to use 1-2 fs timesteps (restraining methods: SHAKE, RATTLE, LINCS,…)…"/>
          <p:cNvSpPr txBox="1"/>
          <p:nvPr/>
        </p:nvSpPr>
        <p:spPr>
          <a:xfrm>
            <a:off x="683127" y="7165031"/>
            <a:ext cx="11472739"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5000">
                <a:latin typeface="Helvetica Light"/>
                <a:ea typeface="Helvetica Light"/>
                <a:cs typeface="Helvetica Light"/>
                <a:sym typeface="Helvetica Light"/>
              </a:defRPr>
            </a:pPr>
            <a:r>
              <a:t>Restraining covalent bond distances allows to use 1-2 fs timesteps (restraining methods: SHAKE, RATTLE, LINCS,…) </a:t>
            </a:r>
          </a:p>
          <a:p>
            <a:pPr algn="l" defTabSz="457200">
              <a:defRPr b="0" sz="5000">
                <a:latin typeface="Helvetica Light"/>
                <a:ea typeface="Helvetica Light"/>
                <a:cs typeface="Helvetica Light"/>
                <a:sym typeface="Helvetica Light"/>
              </a:defRPr>
            </a:pPr>
            <a:r>
              <a:t>Hydrogen Mass repartitioning: 4 fs</a:t>
            </a:r>
          </a:p>
          <a:p>
            <a:pPr algn="l" defTabSz="457200">
              <a:defRPr b="0" sz="5000">
                <a:latin typeface="Helvetica Light"/>
                <a:ea typeface="Helvetica Light"/>
                <a:cs typeface="Helvetica Light"/>
                <a:sym typeface="Helvetica Light"/>
              </a:defRPr>
            </a:pPr>
            <a:r>
              <a:t>Other integrators: 4 fs- 6 fs. </a:t>
            </a:r>
          </a:p>
        </p:txBody>
      </p:sp>
      <p:pic>
        <p:nvPicPr>
          <p:cNvPr id="322" name="Screenshot 2023-07-24 at 10.35.22.png" descr="Screenshot 2023-07-24 at 10.35.22.png"/>
          <p:cNvPicPr>
            <a:picLocks noChangeAspect="1"/>
          </p:cNvPicPr>
          <p:nvPr/>
        </p:nvPicPr>
        <p:blipFill>
          <a:blip r:embed="rId2">
            <a:extLst/>
          </a:blip>
          <a:stretch>
            <a:fillRect/>
          </a:stretch>
        </p:blipFill>
        <p:spPr>
          <a:xfrm>
            <a:off x="14702017" y="5109987"/>
            <a:ext cx="7556637" cy="70691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3"/>
      <p:bldP build="whole" bldLvl="1" animBg="1" rev="0" advAuto="0" spid="320" grpId="1"/>
      <p:bldP build="whole" bldLvl="1" animBg="1" rev="0" advAuto="0" spid="321"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4" name="Slide Number"/>
          <p:cNvSpPr txBox="1"/>
          <p:nvPr>
            <p:ph type="sldNum" sz="quarter" idx="4294967295"/>
          </p:nvPr>
        </p:nvSpPr>
        <p:spPr>
          <a:xfrm>
            <a:off x="23342132" y="12982012"/>
            <a:ext cx="289256"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5" name="An actual MD timestep"/>
          <p:cNvSpPr txBox="1"/>
          <p:nvPr/>
        </p:nvSpPr>
        <p:spPr>
          <a:xfrm>
            <a:off x="8048959" y="26694"/>
            <a:ext cx="828608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An actual MD timestep</a:t>
            </a:r>
          </a:p>
        </p:txBody>
      </p:sp>
      <p:pic>
        <p:nvPicPr>
          <p:cNvPr id="326" name="Image" descr="Image"/>
          <p:cNvPicPr>
            <a:picLocks noChangeAspect="1"/>
          </p:cNvPicPr>
          <p:nvPr/>
        </p:nvPicPr>
        <p:blipFill>
          <a:blip r:embed="rId2">
            <a:extLst/>
          </a:blip>
          <a:stretch>
            <a:fillRect/>
          </a:stretch>
        </p:blipFill>
        <p:spPr>
          <a:xfrm>
            <a:off x="5521818" y="2524016"/>
            <a:ext cx="9793310" cy="1004152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An example MD protocol"/>
          <p:cNvSpPr txBox="1"/>
          <p:nvPr/>
        </p:nvSpPr>
        <p:spPr>
          <a:xfrm>
            <a:off x="7668145" y="26694"/>
            <a:ext cx="9047710"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An example MD protocol</a:t>
            </a:r>
          </a:p>
        </p:txBody>
      </p:sp>
      <p:sp>
        <p:nvSpPr>
          <p:cNvPr id="330" name="AIM: equilibrate your system…"/>
          <p:cNvSpPr txBox="1"/>
          <p:nvPr/>
        </p:nvSpPr>
        <p:spPr>
          <a:xfrm>
            <a:off x="1250192" y="1879592"/>
            <a:ext cx="22110698" cy="2540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593" indent="-609593" algn="l" defTabSz="457200">
              <a:buSzPct val="100000"/>
              <a:buChar char="•"/>
              <a:defRPr b="0" sz="4000">
                <a:latin typeface="Helvetica Light"/>
                <a:ea typeface="Helvetica Light"/>
                <a:cs typeface="Helvetica Light"/>
                <a:sym typeface="Helvetica Light"/>
              </a:defRPr>
            </a:pPr>
            <a:r>
              <a:rPr b="1">
                <a:latin typeface="+mj-lt"/>
                <a:ea typeface="+mj-ea"/>
                <a:cs typeface="+mj-cs"/>
                <a:sym typeface="Helvetica"/>
              </a:rPr>
              <a:t>AIM: </a:t>
            </a:r>
            <a:r>
              <a:t>equilibrate your system</a:t>
            </a:r>
          </a:p>
          <a:p>
            <a:pPr marL="609593" indent="-609593" algn="l" defTabSz="457200">
              <a:buSzPct val="100000"/>
              <a:buChar char="•"/>
              <a:defRPr b="0" sz="4000">
                <a:latin typeface="Helvetica Light"/>
                <a:ea typeface="Helvetica Light"/>
                <a:cs typeface="Helvetica Light"/>
                <a:sym typeface="Helvetica Light"/>
              </a:defRPr>
            </a:pPr>
            <a:r>
              <a:rPr b="1">
                <a:latin typeface="+mj-lt"/>
                <a:ea typeface="+mj-ea"/>
                <a:cs typeface="+mj-cs"/>
                <a:sym typeface="Helvetica"/>
              </a:rPr>
              <a:t>YOU WANT: </a:t>
            </a:r>
            <a:r>
              <a:t> constant volume, pressure and temperature, stable Root Mean Square Deviation, healthy Ramachandran plot, no exotic chemistry, bulk water (if used), stabilization of whichever other quantity you are interested about (e.g. Rgyr, …)</a:t>
            </a:r>
          </a:p>
        </p:txBody>
      </p:sp>
      <p:sp>
        <p:nvSpPr>
          <p:cNvPr id="331" name="Example:…"/>
          <p:cNvSpPr txBox="1"/>
          <p:nvPr/>
        </p:nvSpPr>
        <p:spPr>
          <a:xfrm>
            <a:off x="874312" y="5256506"/>
            <a:ext cx="11532232"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00">
                <a:latin typeface="+mj-lt"/>
                <a:ea typeface="+mj-ea"/>
                <a:cs typeface="+mj-cs"/>
                <a:sym typeface="Helvetica"/>
              </a:defRPr>
            </a:pPr>
            <a:r>
              <a:t>Example:</a:t>
            </a:r>
          </a:p>
          <a:p>
            <a:pPr marL="762000" indent="-762000" algn="l" defTabSz="457200">
              <a:buSzPct val="100000"/>
              <a:buAutoNum type="arabicPeriod" startAt="1"/>
              <a:defRPr b="0" sz="4000">
                <a:latin typeface="+mj-lt"/>
                <a:ea typeface="+mj-ea"/>
                <a:cs typeface="+mj-cs"/>
                <a:sym typeface="Helvetica"/>
              </a:defRPr>
            </a:pPr>
            <a:r>
              <a:t>Minimize energy, 1000 steepest descent</a:t>
            </a:r>
          </a:p>
          <a:p>
            <a:pPr marL="762000" indent="-762000" algn="l" defTabSz="457200">
              <a:buSzPct val="100000"/>
              <a:buAutoNum type="arabicPeriod" startAt="1"/>
              <a:defRPr b="0" sz="4000">
                <a:latin typeface="+mj-lt"/>
                <a:ea typeface="+mj-ea"/>
                <a:cs typeface="+mj-cs"/>
                <a:sym typeface="Helvetica"/>
              </a:defRPr>
            </a:pPr>
            <a:r>
              <a:t>Heat system from 0 to 300 K in 500 ps, NPT, Berendsen barostat 1 atm. α-carbon restrained with 10 Kcal/mol harmonic potential. 2 fs timestep, SHAKE all bonds,</a:t>
            </a:r>
          </a:p>
          <a:p>
            <a:pPr marL="762000" indent="-762000" algn="l" defTabSz="457200">
              <a:buSzPct val="100000"/>
              <a:buAutoNum type="arabicPeriod" startAt="1"/>
              <a:defRPr b="0" sz="4000">
                <a:latin typeface="+mj-lt"/>
                <a:ea typeface="+mj-ea"/>
                <a:cs typeface="+mj-cs"/>
                <a:sym typeface="Helvetica"/>
              </a:defRPr>
            </a:pPr>
            <a:r>
              <a:t>1 ns nVT equilibration with Langevin dynamics, no atom constrained.</a:t>
            </a:r>
          </a:p>
          <a:p>
            <a:pPr marL="762000" indent="-762000" algn="l" defTabSz="457200">
              <a:buSzPct val="100000"/>
              <a:buAutoNum type="arabicPeriod" startAt="1"/>
              <a:defRPr b="0" sz="4000">
                <a:latin typeface="+mj-lt"/>
                <a:ea typeface="+mj-ea"/>
                <a:cs typeface="+mj-cs"/>
                <a:sym typeface="Helvetica"/>
              </a:defRPr>
            </a:pPr>
            <a:r>
              <a:rPr b="1"/>
              <a:t>Production</a:t>
            </a:r>
            <a:r>
              <a:t>: 200 ns NPT, Nose-Hoover barostat, PME for electrostatics</a:t>
            </a:r>
          </a:p>
        </p:txBody>
      </p:sp>
      <p:pic>
        <p:nvPicPr>
          <p:cNvPr id="332" name="Screenshot 2023-07-24 at 10.41.53.png" descr="Screenshot 2023-07-24 at 10.41.53.png"/>
          <p:cNvPicPr>
            <a:picLocks noChangeAspect="1"/>
          </p:cNvPicPr>
          <p:nvPr/>
        </p:nvPicPr>
        <p:blipFill>
          <a:blip r:embed="rId2">
            <a:extLst/>
          </a:blip>
          <a:stretch>
            <a:fillRect/>
          </a:stretch>
        </p:blipFill>
        <p:spPr>
          <a:xfrm>
            <a:off x="12601940" y="6069305"/>
            <a:ext cx="11341101" cy="5816601"/>
          </a:xfrm>
          <a:prstGeom prst="rect">
            <a:avLst/>
          </a:prstGeom>
          <a:ln w="12700">
            <a:miter lim="400000"/>
          </a:ln>
        </p:spPr>
      </p:pic>
      <p:sp>
        <p:nvSpPr>
          <p:cNvPr id="333" name="Living J. Comp. Mol. Sci. 2019, 1, 5957"/>
          <p:cNvSpPr txBox="1"/>
          <p:nvPr/>
        </p:nvSpPr>
        <p:spPr>
          <a:xfrm>
            <a:off x="810281" y="12933140"/>
            <a:ext cx="738072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a:solidFill>
                  <a:srgbClr val="016EBC"/>
                </a:solidFill>
                <a:latin typeface="+mj-lt"/>
                <a:ea typeface="+mj-ea"/>
                <a:cs typeface="+mj-cs"/>
                <a:sym typeface="Helvetica"/>
              </a:defRPr>
            </a:pPr>
            <a:r>
              <a:t>Living J. Comp. Mol. Sci. </a:t>
            </a:r>
            <a:r>
              <a:rPr i="0"/>
              <a:t>2019, </a:t>
            </a:r>
            <a:r>
              <a:rPr b="1" i="0"/>
              <a:t>1</a:t>
            </a:r>
            <a:r>
              <a:rPr i="0"/>
              <a:t>, 5957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1"/>
      <p:bldP build="whole" bldLvl="1" animBg="1" rev="0" advAuto="0" spid="332"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6" name="Screen Shot 2019-05-26 at 23.56.14.png" descr="Screen Shot 2019-05-26 at 23.56.14.png"/>
          <p:cNvPicPr>
            <a:picLocks noChangeAspect="1"/>
          </p:cNvPicPr>
          <p:nvPr/>
        </p:nvPicPr>
        <p:blipFill>
          <a:blip r:embed="rId2">
            <a:extLst/>
          </a:blip>
          <a:srcRect l="0" t="0" r="960" b="0"/>
          <a:stretch>
            <a:fillRect/>
          </a:stretch>
        </p:blipFill>
        <p:spPr>
          <a:xfrm>
            <a:off x="3017374" y="2541857"/>
            <a:ext cx="17687374" cy="10010764"/>
          </a:xfrm>
          <a:prstGeom prst="rect">
            <a:avLst/>
          </a:prstGeom>
          <a:ln w="12700">
            <a:miter lim="400000"/>
          </a:ln>
        </p:spPr>
      </p:pic>
      <p:pic>
        <p:nvPicPr>
          <p:cNvPr id="337" name="Screen Shot 2019-05-26 at 19.23.10.png" descr="Screen Shot 2019-05-26 at 19.23.10.png"/>
          <p:cNvPicPr>
            <a:picLocks noChangeAspect="1"/>
          </p:cNvPicPr>
          <p:nvPr/>
        </p:nvPicPr>
        <p:blipFill>
          <a:blip r:embed="rId3">
            <a:extLst/>
          </a:blip>
          <a:stretch>
            <a:fillRect/>
          </a:stretch>
        </p:blipFill>
        <p:spPr>
          <a:xfrm>
            <a:off x="2132556" y="3457015"/>
            <a:ext cx="18078045" cy="8180460"/>
          </a:xfrm>
          <a:prstGeom prst="rect">
            <a:avLst/>
          </a:prstGeom>
          <a:ln w="12700">
            <a:miter lim="400000"/>
          </a:ln>
        </p:spPr>
      </p:pic>
      <p:sp>
        <p:nvSpPr>
          <p:cNvPr id="338" name="BioSimSpace simplifies complex workflows in a single Python script"/>
          <p:cNvSpPr txBox="1"/>
          <p:nvPr/>
        </p:nvSpPr>
        <p:spPr>
          <a:xfrm>
            <a:off x="413427" y="-123751"/>
            <a:ext cx="22895423"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BioSimSpace simplifies complex workflows in a single Python script</a:t>
            </a:r>
          </a:p>
        </p:txBody>
      </p:sp>
      <p:pic>
        <p:nvPicPr>
          <p:cNvPr id="339" name="Screenshot 2023-07-25 at 18.29.13.png" descr="Screenshot 2023-07-25 at 18.29.13.png"/>
          <p:cNvPicPr>
            <a:picLocks noChangeAspect="1"/>
          </p:cNvPicPr>
          <p:nvPr/>
        </p:nvPicPr>
        <p:blipFill>
          <a:blip r:embed="rId4">
            <a:extLst/>
          </a:blip>
          <a:stretch>
            <a:fillRect/>
          </a:stretch>
        </p:blipFill>
        <p:spPr>
          <a:xfrm>
            <a:off x="1391287" y="934404"/>
            <a:ext cx="2984501" cy="1079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7"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Let’s try setting up a simulation with BioSimSpace"/>
          <p:cNvSpPr txBox="1"/>
          <p:nvPr/>
        </p:nvSpPr>
        <p:spPr>
          <a:xfrm>
            <a:off x="2670305" y="4651449"/>
            <a:ext cx="1837737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Let’s try setting up a simulation with BioSimSpace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art II: Steps and considerations needed when setting up a simulation"/>
          <p:cNvSpPr txBox="1"/>
          <p:nvPr>
            <p:ph type="ctrTitle"/>
          </p:nvPr>
        </p:nvSpPr>
        <p:spPr>
          <a:xfrm>
            <a:off x="1778000" y="4548268"/>
            <a:ext cx="20828000" cy="2093832"/>
          </a:xfrm>
          <a:prstGeom prst="rect">
            <a:avLst/>
          </a:prstGeom>
        </p:spPr>
        <p:txBody>
          <a:bodyPr/>
          <a:lstStyle/>
          <a:p>
            <a:pPr/>
            <a:r>
              <a:t>Part II: Steps and considerations needed when setting up a simulation </a:t>
            </a:r>
          </a:p>
        </p:txBody>
      </p:sp>
      <p:sp>
        <p:nvSpPr>
          <p:cNvPr id="345"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6" name="Image" descr="Image"/>
          <p:cNvPicPr>
            <a:picLocks noChangeAspect="1"/>
          </p:cNvPicPr>
          <p:nvPr/>
        </p:nvPicPr>
        <p:blipFill>
          <a:blip r:embed="rId2">
            <a:extLst/>
          </a:blip>
          <a:stretch>
            <a:fillRect/>
          </a:stretch>
        </p:blipFill>
        <p:spPr>
          <a:xfrm>
            <a:off x="1571051" y="9716854"/>
            <a:ext cx="2514601" cy="2514601"/>
          </a:xfrm>
          <a:prstGeom prst="rect">
            <a:avLst/>
          </a:prstGeom>
          <a:ln w="12700">
            <a:miter lim="400000"/>
          </a:ln>
        </p:spPr>
      </p:pic>
      <p:sp>
        <p:nvSpPr>
          <p:cNvPr id="347" name="Some of the material presented here is adapted from Prof. Charlie Laughton"/>
          <p:cNvSpPr txBox="1"/>
          <p:nvPr/>
        </p:nvSpPr>
        <p:spPr>
          <a:xfrm>
            <a:off x="4507236" y="10577914"/>
            <a:ext cx="17380713" cy="792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4000">
                <a:latin typeface="Helvetica Light"/>
                <a:ea typeface="Helvetica Light"/>
                <a:cs typeface="Helvetica Light"/>
                <a:sym typeface="Helvetica Light"/>
              </a:defRPr>
            </a:lvl1pPr>
          </a:lstStyle>
          <a:p>
            <a:pPr/>
            <a:r>
              <a:t>Some of the material presented here is adapted from Prof. Charlie Laughton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0" name="Volume and pressure equilibration"/>
          <p:cNvSpPr txBox="1"/>
          <p:nvPr/>
        </p:nvSpPr>
        <p:spPr>
          <a:xfrm>
            <a:off x="5896346" y="26694"/>
            <a:ext cx="1259130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Volume and pressure equilibration</a:t>
            </a:r>
          </a:p>
        </p:txBody>
      </p:sp>
      <p:pic>
        <p:nvPicPr>
          <p:cNvPr id="351" name="Image" descr="Image"/>
          <p:cNvPicPr>
            <a:picLocks noChangeAspect="1"/>
          </p:cNvPicPr>
          <p:nvPr/>
        </p:nvPicPr>
        <p:blipFill>
          <a:blip r:embed="rId2">
            <a:extLst/>
          </a:blip>
          <a:stretch>
            <a:fillRect/>
          </a:stretch>
        </p:blipFill>
        <p:spPr>
          <a:xfrm>
            <a:off x="8560908" y="5410170"/>
            <a:ext cx="7465384" cy="7427061"/>
          </a:xfrm>
          <a:prstGeom prst="rect">
            <a:avLst/>
          </a:prstGeom>
          <a:ln w="12700">
            <a:miter lim="400000"/>
          </a:ln>
        </p:spPr>
      </p:pic>
      <p:pic>
        <p:nvPicPr>
          <p:cNvPr id="352" name="Image" descr="Image"/>
          <p:cNvPicPr>
            <a:picLocks noChangeAspect="1"/>
          </p:cNvPicPr>
          <p:nvPr/>
        </p:nvPicPr>
        <p:blipFill>
          <a:blip r:embed="rId3">
            <a:extLst/>
          </a:blip>
          <a:stretch>
            <a:fillRect/>
          </a:stretch>
        </p:blipFill>
        <p:spPr>
          <a:xfrm>
            <a:off x="15790501" y="5459572"/>
            <a:ext cx="7593322" cy="7328257"/>
          </a:xfrm>
          <a:prstGeom prst="rect">
            <a:avLst/>
          </a:prstGeom>
          <a:ln w="12700">
            <a:miter lim="400000"/>
          </a:ln>
        </p:spPr>
      </p:pic>
      <p:pic>
        <p:nvPicPr>
          <p:cNvPr id="353" name="Image" descr="Image"/>
          <p:cNvPicPr>
            <a:picLocks noChangeAspect="1"/>
          </p:cNvPicPr>
          <p:nvPr/>
        </p:nvPicPr>
        <p:blipFill>
          <a:blip r:embed="rId4">
            <a:extLst/>
          </a:blip>
          <a:stretch>
            <a:fillRect/>
          </a:stretch>
        </p:blipFill>
        <p:spPr>
          <a:xfrm>
            <a:off x="644565" y="5459572"/>
            <a:ext cx="7800789" cy="7328257"/>
          </a:xfrm>
          <a:prstGeom prst="rect">
            <a:avLst/>
          </a:prstGeom>
          <a:ln w="12700">
            <a:miter lim="400000"/>
          </a:ln>
        </p:spPr>
      </p:pic>
      <p:pic>
        <p:nvPicPr>
          <p:cNvPr id="354" name="Screenshot 2023-07-24 at 10.44.23.png" descr="Screenshot 2023-07-24 at 10.44.23.png"/>
          <p:cNvPicPr>
            <a:picLocks noChangeAspect="1"/>
          </p:cNvPicPr>
          <p:nvPr/>
        </p:nvPicPr>
        <p:blipFill>
          <a:blip r:embed="rId5">
            <a:extLst/>
          </a:blip>
          <a:stretch>
            <a:fillRect/>
          </a:stretch>
        </p:blipFill>
        <p:spPr>
          <a:xfrm>
            <a:off x="7272377" y="1999507"/>
            <a:ext cx="16956811" cy="2503253"/>
          </a:xfrm>
          <a:prstGeom prst="rect">
            <a:avLst/>
          </a:prstGeom>
          <a:ln w="12700">
            <a:miter lim="400000"/>
          </a:ln>
        </p:spPr>
      </p:pic>
      <p:sp>
        <p:nvSpPr>
          <p:cNvPr id="355" name="Minimisation"/>
          <p:cNvSpPr txBox="1"/>
          <p:nvPr/>
        </p:nvSpPr>
        <p:spPr>
          <a:xfrm>
            <a:off x="1838325" y="2418333"/>
            <a:ext cx="2266951" cy="548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Minimisation</a:t>
            </a:r>
          </a:p>
        </p:txBody>
      </p:sp>
      <p:sp>
        <p:nvSpPr>
          <p:cNvPr id="356" name="Line"/>
          <p:cNvSpPr/>
          <p:nvPr/>
        </p:nvSpPr>
        <p:spPr>
          <a:xfrm>
            <a:off x="4778331" y="2692400"/>
            <a:ext cx="3430862" cy="0"/>
          </a:xfrm>
          <a:prstGeom prst="line">
            <a:avLst/>
          </a:prstGeom>
          <a:ln w="50800">
            <a:solidFill>
              <a:srgbClr val="000000"/>
            </a:solidFill>
            <a:miter lim="400000"/>
            <a:tailEnd type="triangle"/>
          </a:ln>
        </p:spPr>
        <p:txBody>
          <a:bodyPr lIns="50800" tIns="50800" rIns="50800" bIns="50800" anchor="ctr"/>
          <a:lstStyle/>
          <a:p>
            <a:pPr/>
          </a:p>
        </p:txBody>
      </p:sp>
      <p:sp>
        <p:nvSpPr>
          <p:cNvPr id="357" name="Steps until production:"/>
          <p:cNvSpPr txBox="1"/>
          <p:nvPr/>
        </p:nvSpPr>
        <p:spPr>
          <a:xfrm>
            <a:off x="1391412" y="1396175"/>
            <a:ext cx="422757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Steps until production:</a:t>
            </a:r>
          </a:p>
        </p:txBody>
      </p:sp>
      <p:sp>
        <p:nvSpPr>
          <p:cNvPr id="358" name="Production ensemble"/>
          <p:cNvSpPr txBox="1"/>
          <p:nvPr/>
        </p:nvSpPr>
        <p:spPr>
          <a:xfrm>
            <a:off x="19295236" y="1396175"/>
            <a:ext cx="397992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Production ensemble</a:t>
            </a:r>
          </a:p>
        </p:txBody>
      </p:sp>
      <p:sp>
        <p:nvSpPr>
          <p:cNvPr id="359" name="Living J.Comp.Mol.Sci. 2019,1,5957"/>
          <p:cNvSpPr txBox="1"/>
          <p:nvPr/>
        </p:nvSpPr>
        <p:spPr>
          <a:xfrm>
            <a:off x="784881" y="12933140"/>
            <a:ext cx="6584119"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a:solidFill>
                  <a:srgbClr val="016EBC"/>
                </a:solidFill>
                <a:latin typeface="+mj-lt"/>
                <a:ea typeface="+mj-ea"/>
                <a:cs typeface="+mj-cs"/>
                <a:sym typeface="Helvetica"/>
              </a:defRPr>
            </a:pPr>
            <a:r>
              <a:t>Living J.Comp.Mol.Sci. </a:t>
            </a:r>
            <a:r>
              <a:rPr i="0"/>
              <a:t>2019,</a:t>
            </a:r>
            <a:r>
              <a:rPr b="1" i="0"/>
              <a:t>1</a:t>
            </a:r>
            <a:r>
              <a:rPr i="0"/>
              <a:t>,5957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2"/>
      <p:bldP build="whole" bldLvl="1" animBg="1" rev="0" advAuto="0" spid="351"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movie.mp4" descr="movi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7098" y="2210948"/>
            <a:ext cx="12498766" cy="9241423"/>
          </a:xfrm>
          <a:prstGeom prst="rect">
            <a:avLst/>
          </a:prstGeom>
          <a:ln w="12700">
            <a:miter lim="400000"/>
          </a:ln>
        </p:spPr>
      </p:pic>
      <p:sp>
        <p:nvSpPr>
          <p:cNvPr id="362"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3" name="What do we mean by equilibration?"/>
          <p:cNvSpPr txBox="1"/>
          <p:nvPr/>
        </p:nvSpPr>
        <p:spPr>
          <a:xfrm>
            <a:off x="5742124" y="26694"/>
            <a:ext cx="1289975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What do we mean by equilibration?</a:t>
            </a:r>
          </a:p>
        </p:txBody>
      </p:sp>
      <p:grpSp>
        <p:nvGrpSpPr>
          <p:cNvPr id="368" name="Group"/>
          <p:cNvGrpSpPr/>
          <p:nvPr/>
        </p:nvGrpSpPr>
        <p:grpSpPr>
          <a:xfrm>
            <a:off x="11702712" y="2533245"/>
            <a:ext cx="9414539" cy="8596829"/>
            <a:chOff x="0" y="0"/>
            <a:chExt cx="9414538" cy="8596827"/>
          </a:xfrm>
        </p:grpSpPr>
        <p:pic>
          <p:nvPicPr>
            <p:cNvPr id="364" name="Image" descr="Image"/>
            <p:cNvPicPr>
              <a:picLocks noChangeAspect="1"/>
            </p:cNvPicPr>
            <p:nvPr/>
          </p:nvPicPr>
          <p:blipFill>
            <a:blip r:embed="rId5">
              <a:extLst/>
            </a:blip>
            <a:stretch>
              <a:fillRect/>
            </a:stretch>
          </p:blipFill>
          <p:spPr>
            <a:xfrm>
              <a:off x="519319" y="0"/>
              <a:ext cx="8895220" cy="7960847"/>
            </a:xfrm>
            <a:prstGeom prst="rect">
              <a:avLst/>
            </a:prstGeom>
            <a:ln w="12700" cap="flat">
              <a:noFill/>
              <a:miter lim="400000"/>
            </a:ln>
            <a:effectLst/>
          </p:spPr>
        </p:pic>
        <p:sp>
          <p:nvSpPr>
            <p:cNvPr id="365" name="Time"/>
            <p:cNvSpPr txBox="1"/>
            <p:nvPr/>
          </p:nvSpPr>
          <p:spPr>
            <a:xfrm>
              <a:off x="7796277" y="7899851"/>
              <a:ext cx="1224789" cy="69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000"/>
              </a:lvl1pPr>
            </a:lstStyle>
            <a:p>
              <a:pPr/>
              <a:r>
                <a:t>Time</a:t>
              </a:r>
            </a:p>
          </p:txBody>
        </p:sp>
        <p:sp>
          <p:nvSpPr>
            <p:cNvPr id="366" name="Temperature/pressure"/>
            <p:cNvSpPr txBox="1"/>
            <p:nvPr/>
          </p:nvSpPr>
          <p:spPr>
            <a:xfrm rot="16200000">
              <a:off x="-1106169" y="3981180"/>
              <a:ext cx="3518914" cy="1306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000"/>
              </a:lvl1pPr>
            </a:lstStyle>
            <a:p>
              <a:pPr/>
              <a:r>
                <a:t>Temperature/pressure</a:t>
              </a:r>
            </a:p>
          </p:txBody>
        </p:sp>
        <p:sp>
          <p:nvSpPr>
            <p:cNvPr id="367" name="Equilibration/relaxation"/>
            <p:cNvSpPr txBox="1"/>
            <p:nvPr/>
          </p:nvSpPr>
          <p:spPr>
            <a:xfrm>
              <a:off x="1061274" y="245249"/>
              <a:ext cx="5307077" cy="69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000"/>
              </a:lvl1pPr>
            </a:lstStyle>
            <a:p>
              <a:pPr/>
              <a:r>
                <a:t>Equilibration/relaxation</a:t>
              </a:r>
            </a:p>
          </p:txBody>
        </p:sp>
      </p:grpSp>
      <p:grpSp>
        <p:nvGrpSpPr>
          <p:cNvPr id="371" name="Group"/>
          <p:cNvGrpSpPr/>
          <p:nvPr/>
        </p:nvGrpSpPr>
        <p:grpSpPr>
          <a:xfrm>
            <a:off x="11701426" y="4768707"/>
            <a:ext cx="1489068" cy="4125904"/>
            <a:chOff x="0" y="-209022"/>
            <a:chExt cx="1489066" cy="4125902"/>
          </a:xfrm>
        </p:grpSpPr>
        <p:sp>
          <p:nvSpPr>
            <p:cNvPr id="369" name="Rectangle"/>
            <p:cNvSpPr/>
            <p:nvPr/>
          </p:nvSpPr>
          <p:spPr>
            <a:xfrm>
              <a:off x="0" y="367444"/>
              <a:ext cx="1489067" cy="3330069"/>
            </a:xfrm>
            <a:prstGeom prst="rect">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70" name="RMSD"/>
            <p:cNvSpPr txBox="1"/>
            <p:nvPr/>
          </p:nvSpPr>
          <p:spPr>
            <a:xfrm rot="16200000">
              <a:off x="-1534164" y="1466029"/>
              <a:ext cx="4125904" cy="77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4000"/>
              </a:lvl1pPr>
            </a:lstStyle>
            <a:p>
              <a:pPr/>
              <a:r>
                <a:t>RMSD</a:t>
              </a:r>
            </a:p>
          </p:txBody>
        </p:sp>
      </p:grpSp>
      <p:grpSp>
        <p:nvGrpSpPr>
          <p:cNvPr id="376" name="Group"/>
          <p:cNvGrpSpPr/>
          <p:nvPr/>
        </p:nvGrpSpPr>
        <p:grpSpPr>
          <a:xfrm>
            <a:off x="14512786" y="4855533"/>
            <a:ext cx="4941937" cy="4468401"/>
            <a:chOff x="-125310" y="-125310"/>
            <a:chExt cx="4941935" cy="4468400"/>
          </a:xfrm>
        </p:grpSpPr>
        <p:pic>
          <p:nvPicPr>
            <p:cNvPr id="372" name="Line Line" descr="Line Line"/>
            <p:cNvPicPr>
              <a:picLocks noChangeAspect="0"/>
            </p:cNvPicPr>
            <p:nvPr/>
          </p:nvPicPr>
          <p:blipFill>
            <a:blip r:embed="rId6">
              <a:extLst/>
            </a:blip>
            <a:stretch>
              <a:fillRect/>
            </a:stretch>
          </p:blipFill>
          <p:spPr>
            <a:xfrm rot="19178666">
              <a:off x="-778733" y="1788256"/>
              <a:ext cx="5975705" cy="177801"/>
            </a:xfrm>
            <a:prstGeom prst="rect">
              <a:avLst/>
            </a:prstGeom>
            <a:effectLst/>
          </p:spPr>
        </p:pic>
        <p:pic>
          <p:nvPicPr>
            <p:cNvPr id="374" name="Line Line" descr="Line Line"/>
            <p:cNvPicPr>
              <a:picLocks noChangeAspect="0"/>
            </p:cNvPicPr>
            <p:nvPr/>
          </p:nvPicPr>
          <p:blipFill>
            <a:blip r:embed="rId7">
              <a:extLst/>
            </a:blip>
            <a:stretch>
              <a:fillRect/>
            </a:stretch>
          </p:blipFill>
          <p:spPr>
            <a:xfrm rot="13500000">
              <a:off x="-300052" y="2097969"/>
              <a:ext cx="5920913" cy="177801"/>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39" fill="hold"/>
                                        <p:tgtEl>
                                          <p:spTgt spid="361"/>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361"/>
                </p:tgtEl>
              </p:cMediaNode>
            </p:video>
            <p:seq concurrent="1" prevAc="none" nextAc="seek">
              <p:cTn id="20" evtFilter="cancelBubble" nodeType="interactiveSeq" restart="whenNotActive" fill="hold">
                <p:stCondLst>
                  <p:cond delay="0" evt="onClick">
                    <p:tgtEl>
                      <p:spTgt spid="361"/>
                    </p:tgtEl>
                  </p:cond>
                </p:stCondLst>
                <p:endSync delay="0" evt="end">
                  <p:rtn val="all"/>
                </p:endSync>
                <p:childTnLst>
                  <p:par>
                    <p:cTn id="21" fill="hold">
                      <p:stCondLst>
                        <p:cond delay="0"/>
                      </p:stCondLst>
                      <p:childTnLst>
                        <p:par>
                          <p:cTn id="22" fill="hold">
                            <p:stCondLst>
                              <p:cond delay="0"/>
                            </p:stCondLst>
                            <p:childTnLst>
                              <p:par>
                                <p:cTn id="23" presetClass="mediacall" nodeType="clickEffect" presetSubtype="0" presetID="2" fill="hold">
                                  <p:stCondLst>
                                    <p:cond delay="0"/>
                                  </p:stCondLst>
                                  <p:childTnLst>
                                    <p:cmd type="call" cmd="togglePause">
                                      <p:cBhvr>
                                        <p:cTn id="24" dur="1" fill="hold"/>
                                        <p:tgtEl>
                                          <p:spTgt spid="361"/>
                                        </p:tgtEl>
                                      </p:cBhvr>
                                    </p:cmd>
                                  </p:childTnLst>
                                </p:cTn>
                              </p:par>
                            </p:childTnLst>
                          </p:cTn>
                        </p:par>
                      </p:childTnLst>
                    </p:cTn>
                  </p:par>
                </p:childTnLst>
              </p:cTn>
              <p:nextCondLst>
                <p:cond delay="0" evt="onClick">
                  <p:tgtEl>
                    <p:spTgt spid="361"/>
                  </p:tgtEl>
                </p:cond>
              </p:nextCondLst>
            </p:seq>
          </p:childTnLst>
        </p:cTn>
      </p:par>
    </p:tnLst>
    <p:bldLst>
      <p:bldP build="whole" bldLvl="1" animBg="1" rev="0" advAuto="0" spid="368" grpId="2"/>
      <p:bldP build="whole" bldLvl="1" animBg="1" rev="0" advAuto="0" spid="371" grpId="3"/>
      <p:bldP build="whole" bldLvl="1" animBg="1" rev="0" advAuto="0" spid="376"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movie.mp4" descr="movi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7098" y="2210948"/>
            <a:ext cx="12498766" cy="9241423"/>
          </a:xfrm>
          <a:prstGeom prst="rect">
            <a:avLst/>
          </a:prstGeom>
          <a:ln w="12700">
            <a:miter lim="400000"/>
          </a:ln>
        </p:spPr>
      </p:pic>
      <p:sp>
        <p:nvSpPr>
          <p:cNvPr id="379"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What is RMSD?"/>
          <p:cNvSpPr txBox="1"/>
          <p:nvPr/>
        </p:nvSpPr>
        <p:spPr>
          <a:xfrm>
            <a:off x="9319766" y="26694"/>
            <a:ext cx="574446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What is RMSD?</a:t>
            </a:r>
          </a:p>
        </p:txBody>
      </p:sp>
      <p:sp>
        <p:nvSpPr>
          <p:cNvPr id="381" name="Equation"/>
          <p:cNvSpPr txBox="1"/>
          <p:nvPr/>
        </p:nvSpPr>
        <p:spPr>
          <a:xfrm>
            <a:off x="12373364" y="2288539"/>
            <a:ext cx="7547314" cy="243364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rPr>
                    <a:rPr xmlns:a="http://schemas.openxmlformats.org/drawingml/2006/main" sz="5300" i="1">
                      <a:solidFill>
                        <a:srgbClr val="000000"/>
                      </a:solidFill>
                      <a:latin typeface="Cambria Math" panose="02040503050406030204" pitchFamily="18" charset="0"/>
                    </a:rPr>
                    <m:t>RMSD</m:t>
                  </m:r>
                  <m:r>
                    <a:rPr xmlns:a="http://schemas.openxmlformats.org/drawingml/2006/main" sz="5300" i="1">
                      <a:solidFill>
                        <a:srgbClr val="000000"/>
                      </a:solidFill>
                      <a:latin typeface="Cambria Math" panose="02040503050406030204" pitchFamily="18" charset="0"/>
                    </a:rPr>
                    <m:t>=</m:t>
                  </m:r>
                  <m:rad>
                    <m:radPr>
                      <m:ctrlPr>
                        <a:rPr xmlns:a="http://schemas.openxmlformats.org/drawingml/2006/main" sz="5300" i="1">
                          <a:solidFill>
                            <a:srgbClr val="000000"/>
                          </a:solidFill>
                          <a:latin typeface="Cambria Math" panose="02040503050406030204" pitchFamily="18" charset="0"/>
                        </a:rPr>
                      </m:ctrlPr>
                      <m:degHide m:val="on"/>
                    </m:radPr>
                    <m:deg/>
                    <m:e>
                      <m:f>
                        <m:fPr>
                          <m:ctrlPr>
                            <a:rPr xmlns:a="http://schemas.openxmlformats.org/drawingml/2006/main" sz="5300" i="1">
                              <a:solidFill>
                                <a:srgbClr val="000000"/>
                              </a:solidFill>
                              <a:latin typeface="Cambria Math" panose="02040503050406030204" pitchFamily="18" charset="0"/>
                            </a:rPr>
                          </m:ctrlPr>
                          <m:type m:val="bar"/>
                        </m:fPr>
                        <m:num>
                          <m:r>
                            <a:rPr xmlns:a="http://schemas.openxmlformats.org/drawingml/2006/main" sz="5300" i="1">
                              <a:solidFill>
                                <a:srgbClr val="000000"/>
                              </a:solidFill>
                              <a:latin typeface="Cambria Math" panose="02040503050406030204" pitchFamily="18" charset="0"/>
                            </a:rPr>
                            <m:t>1</m:t>
                          </m:r>
                        </m:num>
                        <m:den>
                          <m:r>
                            <a:rPr xmlns:a="http://schemas.openxmlformats.org/drawingml/2006/main" sz="5300" i="1">
                              <a:solidFill>
                                <a:srgbClr val="000000"/>
                              </a:solidFill>
                              <a:latin typeface="Cambria Math" panose="02040503050406030204" pitchFamily="18" charset="0"/>
                            </a:rPr>
                            <m:t>N</m:t>
                          </m:r>
                        </m:den>
                      </m:f>
                      <m:limUpp>
                        <m:e>
                          <m:limLow>
                            <m:e>
                              <m:r>
                                <a:rPr xmlns:a="http://schemas.openxmlformats.org/drawingml/2006/main" sz="5300" i="1">
                                  <a:solidFill>
                                    <a:srgbClr val="000000"/>
                                  </a:solidFill>
                                  <a:latin typeface="Cambria Math" panose="02040503050406030204" pitchFamily="18" charset="0"/>
                                </a:rPr>
                                <m:t>∑</m:t>
                              </m:r>
                            </m:e>
                            <m:lim>
                              <m:r>
                                <a:rPr xmlns:a="http://schemas.openxmlformats.org/drawingml/2006/main" sz="5300" i="1">
                                  <a:solidFill>
                                    <a:srgbClr val="000000"/>
                                  </a:solidFill>
                                  <a:latin typeface="Cambria Math" panose="02040503050406030204" pitchFamily="18" charset="0"/>
                                </a:rPr>
                                <m:t>i</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lim>
                          </m:limLow>
                        </m:e>
                        <m:lim>
                          <m:r>
                            <a:rPr xmlns:a="http://schemas.openxmlformats.org/drawingml/2006/main" sz="5300" i="1">
                              <a:solidFill>
                                <a:srgbClr val="000000"/>
                              </a:solidFill>
                              <a:latin typeface="Cambria Math" panose="02040503050406030204" pitchFamily="18" charset="0"/>
                            </a:rPr>
                            <m:t>N</m:t>
                          </m:r>
                        </m:lim>
                      </m:limUpp>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v</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w</m:t>
                          </m:r>
                        </m:e>
                        <m:sub>
                          <m:r>
                            <a:rPr xmlns:a="http://schemas.openxmlformats.org/drawingml/2006/main" sz="5300" i="1">
                              <a:solidFill>
                                <a:srgbClr val="000000"/>
                              </a:solidFill>
                              <a:latin typeface="Cambria Math" panose="02040503050406030204" pitchFamily="18" charset="0"/>
                            </a:rPr>
                            <m:t>i</m:t>
                          </m:r>
                        </m:sub>
                      </m:sSub>
                      <m:sSup>
                        <m:e>
                          <m:r>
                            <a:rPr xmlns:a="http://schemas.openxmlformats.org/drawingml/2006/main" sz="5300" i="1">
                              <a:solidFill>
                                <a:srgbClr val="000000"/>
                              </a:solidFill>
                              <a:latin typeface="Cambria Math" panose="02040503050406030204" pitchFamily="18" charset="0"/>
                            </a:rPr>
                            <m:t>)</m:t>
                          </m:r>
                        </m:e>
                        <m:sup>
                          <m:r>
                            <a:rPr xmlns:a="http://schemas.openxmlformats.org/drawingml/2006/main" sz="5300" i="1">
                              <a:solidFill>
                                <a:srgbClr val="000000"/>
                              </a:solidFill>
                              <a:latin typeface="Cambria Math" panose="02040503050406030204" pitchFamily="18" charset="0"/>
                            </a:rPr>
                            <m:t>2</m:t>
                          </m:r>
                        </m:sup>
                      </m:sSup>
                    </m:e>
                  </m:rad>
                </m:oMath>
              </m:oMathPara>
            </a14:m>
            <a:endParaRPr sz="5300"/>
          </a:p>
        </p:txBody>
      </p:sp>
      <p:pic>
        <p:nvPicPr>
          <p:cNvPr id="382" name="Screenshot 2023-07-23 at 12.05.52.png" descr="Screenshot 2023-07-23 at 12.05.52.png"/>
          <p:cNvPicPr>
            <a:picLocks noChangeAspect="1"/>
          </p:cNvPicPr>
          <p:nvPr/>
        </p:nvPicPr>
        <p:blipFill>
          <a:blip r:embed="rId5">
            <a:extLst/>
          </a:blip>
          <a:srcRect l="0" t="5452" r="0" b="0"/>
          <a:stretch>
            <a:fillRect/>
          </a:stretch>
        </p:blipFill>
        <p:spPr>
          <a:xfrm>
            <a:off x="12888326" y="5465089"/>
            <a:ext cx="7322998" cy="673338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039" fill="hold"/>
                                        <p:tgtEl>
                                          <p:spTgt spid="3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8"/>
                </p:tgtEl>
              </p:cMediaNode>
            </p:video>
            <p:seq concurrent="1" prevAc="none" nextAc="seek">
              <p:cTn id="8" evtFilter="cancelBubble" nodeType="interactiveSeq" restart="whenNotActive" fill="hold">
                <p:stCondLst>
                  <p:cond delay="0" evt="onClick">
                    <p:tgtEl>
                      <p:spTgt spid="37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78"/>
                                        </p:tgtEl>
                                      </p:cBhvr>
                                    </p:cmd>
                                  </p:childTnLst>
                                </p:cTn>
                              </p:par>
                            </p:childTnLst>
                          </p:cTn>
                        </p:par>
                      </p:childTnLst>
                    </p:cTn>
                  </p:par>
                </p:childTnLst>
              </p:cTn>
              <p:nextCondLst>
                <p:cond delay="0" evt="onClick">
                  <p:tgtEl>
                    <p:spTgt spid="37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You will not run any MD simulation today, but you will learn how to set one up and how to analyse it"/>
          <p:cNvSpPr txBox="1"/>
          <p:nvPr>
            <p:ph type="ctrTitle"/>
          </p:nvPr>
        </p:nvSpPr>
        <p:spPr>
          <a:xfrm>
            <a:off x="1549400" y="1822493"/>
            <a:ext cx="20828000" cy="2033130"/>
          </a:xfrm>
          <a:prstGeom prst="rect">
            <a:avLst/>
          </a:prstGeom>
        </p:spPr>
        <p:txBody>
          <a:bodyPr/>
          <a:lstStyle>
            <a:lvl1pPr>
              <a:defRPr>
                <a:solidFill>
                  <a:srgbClr val="1E4A6E"/>
                </a:solidFill>
              </a:defRPr>
            </a:lvl1pPr>
          </a:lstStyle>
          <a:p>
            <a:pPr/>
            <a:r>
              <a:t>You will not run any MD simulation today, but you will learn how to set one up and how to analyse it</a:t>
            </a:r>
          </a:p>
        </p:txBody>
      </p:sp>
      <p:sp>
        <p:nvSpPr>
          <p:cNvPr id="147"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8" name="traj_Ryan.mp4" descr="traj_Ryan.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07685" y="4133890"/>
            <a:ext cx="15343204" cy="8630552"/>
          </a:xfrm>
          <a:prstGeom prst="rect">
            <a:avLst/>
          </a:prstGeom>
          <a:ln w="12700">
            <a:miter lim="400000"/>
          </a:ln>
        </p:spPr>
      </p:pic>
      <p:sp>
        <p:nvSpPr>
          <p:cNvPr id="149" name="Rectangle"/>
          <p:cNvSpPr/>
          <p:nvPr/>
        </p:nvSpPr>
        <p:spPr>
          <a:xfrm>
            <a:off x="3505200" y="3987800"/>
            <a:ext cx="5281236" cy="8922732"/>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0" name="Rectangle"/>
          <p:cNvSpPr/>
          <p:nvPr/>
        </p:nvSpPr>
        <p:spPr>
          <a:xfrm>
            <a:off x="14732000" y="3987800"/>
            <a:ext cx="5281236" cy="8922732"/>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155" name="Group"/>
          <p:cNvGrpSpPr/>
          <p:nvPr/>
        </p:nvGrpSpPr>
        <p:grpSpPr>
          <a:xfrm>
            <a:off x="8608340" y="5701786"/>
            <a:ext cx="5324206" cy="5494760"/>
            <a:chOff x="-53793" y="-53792"/>
            <a:chExt cx="5324204" cy="5494759"/>
          </a:xfrm>
        </p:grpSpPr>
        <p:pic>
          <p:nvPicPr>
            <p:cNvPr id="151" name="Line Line" descr="Line Line"/>
            <p:cNvPicPr>
              <a:picLocks noChangeAspect="0"/>
            </p:cNvPicPr>
            <p:nvPr/>
          </p:nvPicPr>
          <p:blipFill>
            <a:blip r:embed="rId5">
              <a:extLst/>
            </a:blip>
            <a:stretch>
              <a:fillRect/>
            </a:stretch>
          </p:blipFill>
          <p:spPr>
            <a:xfrm rot="18703467">
              <a:off x="-1245132" y="2655486"/>
              <a:ext cx="7294184" cy="76201"/>
            </a:xfrm>
            <a:prstGeom prst="rect">
              <a:avLst/>
            </a:prstGeom>
            <a:effectLst/>
          </p:spPr>
        </p:pic>
        <p:pic>
          <p:nvPicPr>
            <p:cNvPr id="153" name="Line Line" descr="Line Line"/>
            <p:cNvPicPr>
              <a:picLocks noChangeAspect="0"/>
            </p:cNvPicPr>
            <p:nvPr/>
          </p:nvPicPr>
          <p:blipFill>
            <a:blip r:embed="rId6">
              <a:extLst/>
            </a:blip>
            <a:stretch>
              <a:fillRect/>
            </a:stretch>
          </p:blipFill>
          <p:spPr>
            <a:xfrm rot="13045372">
              <a:off x="-700636" y="2655486"/>
              <a:ext cx="6630238" cy="76201"/>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252" fill="hold"/>
                                        <p:tgtEl>
                                          <p:spTgt spid="148"/>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148"/>
                </p:tgtEl>
              </p:cMediaNode>
            </p:video>
            <p:seq concurrent="1" prevAc="none" nextAc="seek">
              <p:cTn id="12" evtFilter="cancelBubble" nodeType="interactiveSeq" restart="whenNotActive" fill="hold">
                <p:stCondLst>
                  <p:cond delay="0" evt="onClick">
                    <p:tgtEl>
                      <p:spTgt spid="148"/>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48"/>
                                        </p:tgtEl>
                                      </p:cBhvr>
                                    </p:cmd>
                                  </p:childTnLst>
                                </p:cTn>
                              </p:par>
                            </p:childTnLst>
                          </p:cTn>
                        </p:par>
                      </p:childTnLst>
                    </p:cTn>
                  </p:par>
                </p:childTnLst>
              </p:cTn>
              <p:nextCondLst>
                <p:cond delay="0" evt="onClick">
                  <p:tgtEl>
                    <p:spTgt spid="148"/>
                  </p:tgtEl>
                </p:cond>
              </p:nextCondLst>
            </p:seq>
          </p:childTnLst>
        </p:cTn>
      </p:par>
    </p:tnLst>
    <p:bldLst>
      <p:bldP build="whole" bldLvl="1" animBg="1" rev="0" advAuto="0" spid="155"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An MD walker over a potential energy surface"/>
          <p:cNvSpPr txBox="1"/>
          <p:nvPr/>
        </p:nvSpPr>
        <p:spPr>
          <a:xfrm>
            <a:off x="3898329" y="26694"/>
            <a:ext cx="1658734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An MD walker over a potential energy surface</a:t>
            </a:r>
          </a:p>
        </p:txBody>
      </p:sp>
      <p:pic>
        <p:nvPicPr>
          <p:cNvPr id="386" name="Image" descr="Image"/>
          <p:cNvPicPr>
            <a:picLocks noChangeAspect="1"/>
          </p:cNvPicPr>
          <p:nvPr/>
        </p:nvPicPr>
        <p:blipFill>
          <a:blip r:embed="rId2">
            <a:extLst/>
          </a:blip>
          <a:stretch>
            <a:fillRect/>
          </a:stretch>
        </p:blipFill>
        <p:spPr>
          <a:xfrm>
            <a:off x="13781141" y="4942106"/>
            <a:ext cx="7942464" cy="6912886"/>
          </a:xfrm>
          <a:prstGeom prst="rect">
            <a:avLst/>
          </a:prstGeom>
          <a:ln w="12700">
            <a:miter lim="400000"/>
          </a:ln>
        </p:spPr>
      </p:pic>
      <p:sp>
        <p:nvSpPr>
          <p:cNvPr id="387" name="Time"/>
          <p:cNvSpPr txBox="1"/>
          <p:nvPr/>
        </p:nvSpPr>
        <p:spPr>
          <a:xfrm>
            <a:off x="19637800" y="11807357"/>
            <a:ext cx="94716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Time</a:t>
            </a:r>
          </a:p>
        </p:txBody>
      </p:sp>
      <p:sp>
        <p:nvSpPr>
          <p:cNvPr id="388" name="RMSD"/>
          <p:cNvSpPr txBox="1"/>
          <p:nvPr/>
        </p:nvSpPr>
        <p:spPr>
          <a:xfrm rot="16200000">
            <a:off x="12887359" y="8124482"/>
            <a:ext cx="122224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RMSD</a:t>
            </a:r>
          </a:p>
        </p:txBody>
      </p:sp>
      <p:pic>
        <p:nvPicPr>
          <p:cNvPr id="389" name="Image" descr="Image"/>
          <p:cNvPicPr>
            <a:picLocks noChangeAspect="1"/>
          </p:cNvPicPr>
          <p:nvPr/>
        </p:nvPicPr>
        <p:blipFill>
          <a:blip r:embed="rId3">
            <a:extLst/>
          </a:blip>
          <a:stretch>
            <a:fillRect/>
          </a:stretch>
        </p:blipFill>
        <p:spPr>
          <a:xfrm>
            <a:off x="2377892" y="4657811"/>
            <a:ext cx="8823917" cy="5448870"/>
          </a:xfrm>
          <a:prstGeom prst="rect">
            <a:avLst/>
          </a:prstGeom>
          <a:ln w="12700">
            <a:miter lim="400000"/>
          </a:ln>
        </p:spPr>
      </p:pic>
      <p:sp>
        <p:nvSpPr>
          <p:cNvPr id="390" name="Equation"/>
          <p:cNvSpPr txBox="1"/>
          <p:nvPr/>
        </p:nvSpPr>
        <p:spPr>
          <a:xfrm>
            <a:off x="13745415" y="2288539"/>
            <a:ext cx="7547314" cy="243364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rPr>
                    <a:rPr xmlns:a="http://schemas.openxmlformats.org/drawingml/2006/main" sz="5300" i="1">
                      <a:solidFill>
                        <a:srgbClr val="000000"/>
                      </a:solidFill>
                      <a:latin typeface="Cambria Math" panose="02040503050406030204" pitchFamily="18" charset="0"/>
                    </a:rPr>
                    <m:t>RMSD</m:t>
                  </m:r>
                  <m:r>
                    <a:rPr xmlns:a="http://schemas.openxmlformats.org/drawingml/2006/main" sz="5300" i="1">
                      <a:solidFill>
                        <a:srgbClr val="000000"/>
                      </a:solidFill>
                      <a:latin typeface="Cambria Math" panose="02040503050406030204" pitchFamily="18" charset="0"/>
                    </a:rPr>
                    <m:t>=</m:t>
                  </m:r>
                  <m:rad>
                    <m:radPr>
                      <m:ctrlPr>
                        <a:rPr xmlns:a="http://schemas.openxmlformats.org/drawingml/2006/main" sz="5300" i="1">
                          <a:solidFill>
                            <a:srgbClr val="000000"/>
                          </a:solidFill>
                          <a:latin typeface="Cambria Math" panose="02040503050406030204" pitchFamily="18" charset="0"/>
                        </a:rPr>
                      </m:ctrlPr>
                      <m:degHide m:val="on"/>
                    </m:radPr>
                    <m:deg/>
                    <m:e>
                      <m:f>
                        <m:fPr>
                          <m:ctrlPr>
                            <a:rPr xmlns:a="http://schemas.openxmlformats.org/drawingml/2006/main" sz="5300" i="1">
                              <a:solidFill>
                                <a:srgbClr val="000000"/>
                              </a:solidFill>
                              <a:latin typeface="Cambria Math" panose="02040503050406030204" pitchFamily="18" charset="0"/>
                            </a:rPr>
                          </m:ctrlPr>
                          <m:type m:val="bar"/>
                        </m:fPr>
                        <m:num>
                          <m:r>
                            <a:rPr xmlns:a="http://schemas.openxmlformats.org/drawingml/2006/main" sz="5300" i="1">
                              <a:solidFill>
                                <a:srgbClr val="000000"/>
                              </a:solidFill>
                              <a:latin typeface="Cambria Math" panose="02040503050406030204" pitchFamily="18" charset="0"/>
                            </a:rPr>
                            <m:t>1</m:t>
                          </m:r>
                        </m:num>
                        <m:den>
                          <m:r>
                            <a:rPr xmlns:a="http://schemas.openxmlformats.org/drawingml/2006/main" sz="5300" i="1">
                              <a:solidFill>
                                <a:srgbClr val="000000"/>
                              </a:solidFill>
                              <a:latin typeface="Cambria Math" panose="02040503050406030204" pitchFamily="18" charset="0"/>
                            </a:rPr>
                            <m:t>N</m:t>
                          </m:r>
                        </m:den>
                      </m:f>
                      <m:limUpp>
                        <m:e>
                          <m:limLow>
                            <m:e>
                              <m:r>
                                <a:rPr xmlns:a="http://schemas.openxmlformats.org/drawingml/2006/main" sz="5300" i="1">
                                  <a:solidFill>
                                    <a:srgbClr val="000000"/>
                                  </a:solidFill>
                                  <a:latin typeface="Cambria Math" panose="02040503050406030204" pitchFamily="18" charset="0"/>
                                </a:rPr>
                                <m:t>∑</m:t>
                              </m:r>
                            </m:e>
                            <m:lim>
                              <m:r>
                                <a:rPr xmlns:a="http://schemas.openxmlformats.org/drawingml/2006/main" sz="5300" i="1">
                                  <a:solidFill>
                                    <a:srgbClr val="000000"/>
                                  </a:solidFill>
                                  <a:latin typeface="Cambria Math" panose="02040503050406030204" pitchFamily="18" charset="0"/>
                                </a:rPr>
                                <m:t>i</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lim>
                          </m:limLow>
                        </m:e>
                        <m:lim>
                          <m:r>
                            <a:rPr xmlns:a="http://schemas.openxmlformats.org/drawingml/2006/main" sz="5300" i="1">
                              <a:solidFill>
                                <a:srgbClr val="000000"/>
                              </a:solidFill>
                              <a:latin typeface="Cambria Math" panose="02040503050406030204" pitchFamily="18" charset="0"/>
                            </a:rPr>
                            <m:t>N</m:t>
                          </m:r>
                        </m:lim>
                      </m:limUpp>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v</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w</m:t>
                          </m:r>
                        </m:e>
                        <m:sub>
                          <m:r>
                            <a:rPr xmlns:a="http://schemas.openxmlformats.org/drawingml/2006/main" sz="5300" i="1">
                              <a:solidFill>
                                <a:srgbClr val="000000"/>
                              </a:solidFill>
                              <a:latin typeface="Cambria Math" panose="02040503050406030204" pitchFamily="18" charset="0"/>
                            </a:rPr>
                            <m:t>i</m:t>
                          </m:r>
                        </m:sub>
                      </m:sSub>
                      <m:sSup>
                        <m:e>
                          <m:r>
                            <a:rPr xmlns:a="http://schemas.openxmlformats.org/drawingml/2006/main" sz="5300" i="1">
                              <a:solidFill>
                                <a:srgbClr val="000000"/>
                              </a:solidFill>
                              <a:latin typeface="Cambria Math" panose="02040503050406030204" pitchFamily="18" charset="0"/>
                            </a:rPr>
                            <m:t>)</m:t>
                          </m:r>
                        </m:e>
                        <m:sup>
                          <m:r>
                            <a:rPr xmlns:a="http://schemas.openxmlformats.org/drawingml/2006/main" sz="5300" i="1">
                              <a:solidFill>
                                <a:srgbClr val="000000"/>
                              </a:solidFill>
                              <a:latin typeface="Cambria Math" panose="02040503050406030204" pitchFamily="18" charset="0"/>
                            </a:rPr>
                            <m:t>2</m:t>
                          </m:r>
                        </m:sup>
                      </m:sSup>
                    </m:e>
                  </m:rad>
                </m:oMath>
              </m:oMathPara>
            </a14:m>
            <a:endParaRPr sz="53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3" name="An MD walker over a potential energy surface"/>
          <p:cNvSpPr txBox="1"/>
          <p:nvPr/>
        </p:nvSpPr>
        <p:spPr>
          <a:xfrm>
            <a:off x="3898329" y="26694"/>
            <a:ext cx="1658734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An MD walker over a potential energy surface</a:t>
            </a:r>
          </a:p>
        </p:txBody>
      </p:sp>
      <p:pic>
        <p:nvPicPr>
          <p:cNvPr id="394" name="Image" descr="Image"/>
          <p:cNvPicPr>
            <a:picLocks noChangeAspect="1"/>
          </p:cNvPicPr>
          <p:nvPr/>
        </p:nvPicPr>
        <p:blipFill>
          <a:blip r:embed="rId2">
            <a:extLst/>
          </a:blip>
          <a:stretch>
            <a:fillRect/>
          </a:stretch>
        </p:blipFill>
        <p:spPr>
          <a:xfrm>
            <a:off x="2573130" y="3147480"/>
            <a:ext cx="7624356" cy="7421040"/>
          </a:xfrm>
          <a:prstGeom prst="rect">
            <a:avLst/>
          </a:prstGeom>
          <a:ln w="12700">
            <a:miter lim="400000"/>
          </a:ln>
        </p:spPr>
      </p:pic>
      <p:grpSp>
        <p:nvGrpSpPr>
          <p:cNvPr id="399" name="Group"/>
          <p:cNvGrpSpPr/>
          <p:nvPr/>
        </p:nvGrpSpPr>
        <p:grpSpPr>
          <a:xfrm>
            <a:off x="11702712" y="2533245"/>
            <a:ext cx="9414539" cy="8596829"/>
            <a:chOff x="0" y="0"/>
            <a:chExt cx="9414538" cy="8596827"/>
          </a:xfrm>
        </p:grpSpPr>
        <p:pic>
          <p:nvPicPr>
            <p:cNvPr id="395" name="Image" descr="Image"/>
            <p:cNvPicPr>
              <a:picLocks noChangeAspect="1"/>
            </p:cNvPicPr>
            <p:nvPr/>
          </p:nvPicPr>
          <p:blipFill>
            <a:blip r:embed="rId3">
              <a:extLst/>
            </a:blip>
            <a:stretch>
              <a:fillRect/>
            </a:stretch>
          </p:blipFill>
          <p:spPr>
            <a:xfrm>
              <a:off x="519319" y="0"/>
              <a:ext cx="8895220" cy="7960847"/>
            </a:xfrm>
            <a:prstGeom prst="rect">
              <a:avLst/>
            </a:prstGeom>
            <a:ln w="12700" cap="flat">
              <a:noFill/>
              <a:miter lim="400000"/>
            </a:ln>
            <a:effectLst/>
          </p:spPr>
        </p:pic>
        <p:sp>
          <p:nvSpPr>
            <p:cNvPr id="396" name="Time"/>
            <p:cNvSpPr txBox="1"/>
            <p:nvPr/>
          </p:nvSpPr>
          <p:spPr>
            <a:xfrm>
              <a:off x="7796277" y="7899851"/>
              <a:ext cx="1224789" cy="69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000"/>
              </a:lvl1pPr>
            </a:lstStyle>
            <a:p>
              <a:pPr/>
              <a:r>
                <a:t>Time</a:t>
              </a:r>
            </a:p>
          </p:txBody>
        </p:sp>
        <p:sp>
          <p:nvSpPr>
            <p:cNvPr id="397" name="Temperature/pressure"/>
            <p:cNvSpPr txBox="1"/>
            <p:nvPr/>
          </p:nvSpPr>
          <p:spPr>
            <a:xfrm rot="16200000">
              <a:off x="-1106169" y="3981180"/>
              <a:ext cx="3518914" cy="1306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000"/>
              </a:lvl1pPr>
            </a:lstStyle>
            <a:p>
              <a:pPr/>
              <a:r>
                <a:t>Temperature/pressure</a:t>
              </a:r>
            </a:p>
          </p:txBody>
        </p:sp>
        <p:sp>
          <p:nvSpPr>
            <p:cNvPr id="398" name="Equilibration/relaxation"/>
            <p:cNvSpPr txBox="1"/>
            <p:nvPr/>
          </p:nvSpPr>
          <p:spPr>
            <a:xfrm>
              <a:off x="1061274" y="245249"/>
              <a:ext cx="5307077" cy="69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000"/>
              </a:lvl1pPr>
            </a:lstStyle>
            <a:p>
              <a:pPr/>
              <a:r>
                <a:t>Equilibration/relaxation</a:t>
              </a:r>
            </a:p>
          </p:txBody>
        </p:sp>
      </p:grpSp>
      <p:grpSp>
        <p:nvGrpSpPr>
          <p:cNvPr id="402" name="Group"/>
          <p:cNvGrpSpPr/>
          <p:nvPr/>
        </p:nvGrpSpPr>
        <p:grpSpPr>
          <a:xfrm>
            <a:off x="11701426" y="4768707"/>
            <a:ext cx="1489068" cy="4125904"/>
            <a:chOff x="0" y="-209022"/>
            <a:chExt cx="1489066" cy="4125902"/>
          </a:xfrm>
        </p:grpSpPr>
        <p:sp>
          <p:nvSpPr>
            <p:cNvPr id="400" name="Rectangle"/>
            <p:cNvSpPr/>
            <p:nvPr/>
          </p:nvSpPr>
          <p:spPr>
            <a:xfrm>
              <a:off x="0" y="367444"/>
              <a:ext cx="1489067" cy="3330069"/>
            </a:xfrm>
            <a:prstGeom prst="rect">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01" name="RMSD"/>
            <p:cNvSpPr txBox="1"/>
            <p:nvPr/>
          </p:nvSpPr>
          <p:spPr>
            <a:xfrm rot="16200000">
              <a:off x="-1534164" y="1466029"/>
              <a:ext cx="4125904" cy="77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4000"/>
              </a:lvl1pPr>
            </a:lstStyle>
            <a:p>
              <a:pPr/>
              <a:r>
                <a:t>RMSD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P build="whole" bldLvl="1" animBg="1" rev="0" advAuto="0" spid="402"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An MD walker over a potential energy surface"/>
          <p:cNvSpPr txBox="1"/>
          <p:nvPr/>
        </p:nvSpPr>
        <p:spPr>
          <a:xfrm>
            <a:off x="3898329" y="26694"/>
            <a:ext cx="1658734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An MD walker over a potential energy surface</a:t>
            </a:r>
          </a:p>
        </p:txBody>
      </p:sp>
      <p:pic>
        <p:nvPicPr>
          <p:cNvPr id="406" name="Screenshot 2023-07-23 at 12.05.52.png" descr="Screenshot 2023-07-23 at 12.05.52.png"/>
          <p:cNvPicPr>
            <a:picLocks noChangeAspect="1"/>
          </p:cNvPicPr>
          <p:nvPr/>
        </p:nvPicPr>
        <p:blipFill>
          <a:blip r:embed="rId2">
            <a:extLst/>
          </a:blip>
          <a:srcRect l="0" t="5452" r="0" b="0"/>
          <a:stretch>
            <a:fillRect/>
          </a:stretch>
        </p:blipFill>
        <p:spPr>
          <a:xfrm>
            <a:off x="12888326" y="5465089"/>
            <a:ext cx="7322998" cy="6733387"/>
          </a:xfrm>
          <a:prstGeom prst="rect">
            <a:avLst/>
          </a:prstGeom>
          <a:ln w="12700">
            <a:miter lim="400000"/>
          </a:ln>
        </p:spPr>
      </p:pic>
      <p:pic>
        <p:nvPicPr>
          <p:cNvPr id="407" name="Image" descr="Image"/>
          <p:cNvPicPr>
            <a:picLocks noChangeAspect="1"/>
          </p:cNvPicPr>
          <p:nvPr/>
        </p:nvPicPr>
        <p:blipFill>
          <a:blip r:embed="rId3">
            <a:extLst/>
          </a:blip>
          <a:stretch>
            <a:fillRect/>
          </a:stretch>
        </p:blipFill>
        <p:spPr>
          <a:xfrm>
            <a:off x="2568535" y="2843436"/>
            <a:ext cx="7951632" cy="8769352"/>
          </a:xfrm>
          <a:prstGeom prst="rect">
            <a:avLst/>
          </a:prstGeom>
          <a:ln w="12700">
            <a:miter lim="400000"/>
          </a:ln>
        </p:spPr>
      </p:pic>
      <p:sp>
        <p:nvSpPr>
          <p:cNvPr id="408" name="Rectangle"/>
          <p:cNvSpPr/>
          <p:nvPr/>
        </p:nvSpPr>
        <p:spPr>
          <a:xfrm>
            <a:off x="17117418" y="7787620"/>
            <a:ext cx="1270001" cy="943654"/>
          </a:xfrm>
          <a:prstGeom prst="rect">
            <a:avLst/>
          </a:prstGeom>
          <a:solidFill>
            <a:srgbClr val="005493">
              <a:alpha val="43678"/>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9" name="Rectangle"/>
          <p:cNvSpPr/>
          <p:nvPr/>
        </p:nvSpPr>
        <p:spPr>
          <a:xfrm>
            <a:off x="18110978" y="6386173"/>
            <a:ext cx="1646887" cy="943654"/>
          </a:xfrm>
          <a:prstGeom prst="rect">
            <a:avLst/>
          </a:prstGeom>
          <a:solidFill>
            <a:srgbClr val="797979">
              <a:alpha val="40766"/>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0" name="Rectangle"/>
          <p:cNvSpPr/>
          <p:nvPr/>
        </p:nvSpPr>
        <p:spPr>
          <a:xfrm>
            <a:off x="15726452" y="6123938"/>
            <a:ext cx="1646887" cy="1576002"/>
          </a:xfrm>
          <a:prstGeom prst="rect">
            <a:avLst/>
          </a:prstGeom>
          <a:solidFill>
            <a:srgbClr val="FF40FF">
              <a:alpha val="46002"/>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1" name="Rectangle"/>
          <p:cNvSpPr/>
          <p:nvPr/>
        </p:nvSpPr>
        <p:spPr>
          <a:xfrm>
            <a:off x="14577685" y="8675618"/>
            <a:ext cx="1646887" cy="1478532"/>
          </a:xfrm>
          <a:prstGeom prst="rect">
            <a:avLst/>
          </a:prstGeom>
          <a:solidFill>
            <a:srgbClr val="009051">
              <a:alpha val="43114"/>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2" name="Rectangle"/>
          <p:cNvSpPr/>
          <p:nvPr/>
        </p:nvSpPr>
        <p:spPr>
          <a:xfrm>
            <a:off x="14102908" y="8675618"/>
            <a:ext cx="453238" cy="2274245"/>
          </a:xfrm>
          <a:prstGeom prst="rect">
            <a:avLst/>
          </a:prstGeom>
          <a:solidFill>
            <a:srgbClr val="F38541">
              <a:alpha val="41995"/>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3" name="A"/>
          <p:cNvSpPr txBox="1"/>
          <p:nvPr/>
        </p:nvSpPr>
        <p:spPr>
          <a:xfrm>
            <a:off x="16362252" y="9345949"/>
            <a:ext cx="37528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414" name="B"/>
          <p:cNvSpPr txBox="1"/>
          <p:nvPr/>
        </p:nvSpPr>
        <p:spPr>
          <a:xfrm>
            <a:off x="15907927" y="5475808"/>
            <a:ext cx="38252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
        <p:nvSpPr>
          <p:cNvPr id="415" name="C"/>
          <p:cNvSpPr txBox="1"/>
          <p:nvPr/>
        </p:nvSpPr>
        <p:spPr>
          <a:xfrm>
            <a:off x="18434986" y="7979222"/>
            <a:ext cx="39662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416" name="D"/>
          <p:cNvSpPr txBox="1"/>
          <p:nvPr/>
        </p:nvSpPr>
        <p:spPr>
          <a:xfrm>
            <a:off x="19909965" y="6397176"/>
            <a:ext cx="39662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9" name="RMSD plots are of limited value"/>
          <p:cNvSpPr txBox="1"/>
          <p:nvPr/>
        </p:nvSpPr>
        <p:spPr>
          <a:xfrm>
            <a:off x="6439941" y="26694"/>
            <a:ext cx="11504118"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RMSD plots are of limited value</a:t>
            </a:r>
          </a:p>
        </p:txBody>
      </p:sp>
      <p:pic>
        <p:nvPicPr>
          <p:cNvPr id="420" name="Image" descr="Image"/>
          <p:cNvPicPr>
            <a:picLocks noChangeAspect="1"/>
          </p:cNvPicPr>
          <p:nvPr/>
        </p:nvPicPr>
        <p:blipFill>
          <a:blip r:embed="rId2">
            <a:extLst/>
          </a:blip>
          <a:stretch>
            <a:fillRect/>
          </a:stretch>
        </p:blipFill>
        <p:spPr>
          <a:xfrm>
            <a:off x="4610062" y="4394782"/>
            <a:ext cx="6632860" cy="5742338"/>
          </a:xfrm>
          <a:prstGeom prst="rect">
            <a:avLst/>
          </a:prstGeom>
          <a:ln w="12700">
            <a:miter lim="400000"/>
          </a:ln>
        </p:spPr>
      </p:pic>
      <p:pic>
        <p:nvPicPr>
          <p:cNvPr id="421" name="Image" descr="Image"/>
          <p:cNvPicPr>
            <a:picLocks noChangeAspect="1"/>
          </p:cNvPicPr>
          <p:nvPr/>
        </p:nvPicPr>
        <p:blipFill>
          <a:blip r:embed="rId3">
            <a:extLst/>
          </a:blip>
          <a:stretch>
            <a:fillRect/>
          </a:stretch>
        </p:blipFill>
        <p:spPr>
          <a:xfrm>
            <a:off x="14382918" y="4394782"/>
            <a:ext cx="6597579" cy="5742338"/>
          </a:xfrm>
          <a:prstGeom prst="rect">
            <a:avLst/>
          </a:prstGeom>
          <a:ln w="12700">
            <a:miter lim="400000"/>
          </a:ln>
        </p:spPr>
      </p:pic>
      <p:sp>
        <p:nvSpPr>
          <p:cNvPr id="422" name="Time"/>
          <p:cNvSpPr txBox="1"/>
          <p:nvPr/>
        </p:nvSpPr>
        <p:spPr>
          <a:xfrm>
            <a:off x="19330491" y="10023888"/>
            <a:ext cx="1224789"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000"/>
            </a:lvl1pPr>
          </a:lstStyle>
          <a:p>
            <a:pPr/>
            <a:r>
              <a:t>Time</a:t>
            </a:r>
          </a:p>
        </p:txBody>
      </p:sp>
      <p:sp>
        <p:nvSpPr>
          <p:cNvPr id="423" name="RMSD"/>
          <p:cNvSpPr txBox="1"/>
          <p:nvPr/>
        </p:nvSpPr>
        <p:spPr>
          <a:xfrm rot="16200000">
            <a:off x="12257447" y="6698870"/>
            <a:ext cx="3518914"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4000"/>
            </a:lvl1pPr>
          </a:lstStyle>
          <a:p>
            <a:pPr/>
            <a:r>
              <a:t>RMSD</a:t>
            </a:r>
          </a:p>
        </p:txBody>
      </p:sp>
      <p:sp>
        <p:nvSpPr>
          <p:cNvPr id="424" name="Time"/>
          <p:cNvSpPr txBox="1"/>
          <p:nvPr/>
        </p:nvSpPr>
        <p:spPr>
          <a:xfrm>
            <a:off x="9467994" y="10023888"/>
            <a:ext cx="1224789"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000"/>
            </a:lvl1pPr>
          </a:lstStyle>
          <a:p>
            <a:pPr/>
            <a:r>
              <a:t>Time</a:t>
            </a:r>
          </a:p>
        </p:txBody>
      </p:sp>
      <p:sp>
        <p:nvSpPr>
          <p:cNvPr id="425" name="RMSD"/>
          <p:cNvSpPr txBox="1"/>
          <p:nvPr/>
        </p:nvSpPr>
        <p:spPr>
          <a:xfrm rot="16200000">
            <a:off x="2539377" y="6509511"/>
            <a:ext cx="3518914" cy="696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4000"/>
            </a:lvl1pPr>
          </a:lstStyle>
          <a:p>
            <a:pPr/>
            <a:r>
              <a:t>RMSD</a:t>
            </a:r>
          </a:p>
        </p:txBody>
      </p:sp>
      <p:sp>
        <p:nvSpPr>
          <p:cNvPr id="426" name="This is definitely bad"/>
          <p:cNvSpPr txBox="1"/>
          <p:nvPr/>
        </p:nvSpPr>
        <p:spPr>
          <a:xfrm>
            <a:off x="4568081" y="11179300"/>
            <a:ext cx="4752849"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000"/>
            </a:lvl1pPr>
          </a:lstStyle>
          <a:p>
            <a:pPr/>
            <a:r>
              <a:t>This is definitely bad</a:t>
            </a:r>
          </a:p>
        </p:txBody>
      </p:sp>
      <p:sp>
        <p:nvSpPr>
          <p:cNvPr id="427" name="This is not necessarily good"/>
          <p:cNvSpPr txBox="1"/>
          <p:nvPr/>
        </p:nvSpPr>
        <p:spPr>
          <a:xfrm>
            <a:off x="14468100" y="10969305"/>
            <a:ext cx="64272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000"/>
            </a:lvl1pPr>
          </a:lstStyle>
          <a:p>
            <a:pPr/>
            <a:r>
              <a:t>This is not necessarily good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How to best assess equilibration then?"/>
          <p:cNvSpPr txBox="1"/>
          <p:nvPr/>
        </p:nvSpPr>
        <p:spPr>
          <a:xfrm>
            <a:off x="5064026" y="26694"/>
            <a:ext cx="1425594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How to best assess equilibration then?</a:t>
            </a:r>
          </a:p>
        </p:txBody>
      </p:sp>
      <p:pic>
        <p:nvPicPr>
          <p:cNvPr id="431" name="Image" descr="Image"/>
          <p:cNvPicPr>
            <a:picLocks noChangeAspect="1"/>
          </p:cNvPicPr>
          <p:nvPr/>
        </p:nvPicPr>
        <p:blipFill>
          <a:blip r:embed="rId2">
            <a:extLst/>
          </a:blip>
          <a:stretch>
            <a:fillRect/>
          </a:stretch>
        </p:blipFill>
        <p:spPr>
          <a:xfrm>
            <a:off x="2389571" y="2666879"/>
            <a:ext cx="18451200" cy="792198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4" name="Not all parts of a protein relax in the same way"/>
          <p:cNvSpPr txBox="1"/>
          <p:nvPr/>
        </p:nvSpPr>
        <p:spPr>
          <a:xfrm>
            <a:off x="3729223" y="26694"/>
            <a:ext cx="1692555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Not all parts of a protein relax in the same way</a:t>
            </a:r>
          </a:p>
        </p:txBody>
      </p:sp>
      <p:sp>
        <p:nvSpPr>
          <p:cNvPr id="435" name="Typically:…"/>
          <p:cNvSpPr txBox="1"/>
          <p:nvPr/>
        </p:nvSpPr>
        <p:spPr>
          <a:xfrm>
            <a:off x="1325244" y="3932967"/>
            <a:ext cx="9824996" cy="54298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000"/>
            </a:pPr>
            <a:r>
              <a:t>Typically:</a:t>
            </a:r>
          </a:p>
          <a:p>
            <a:pPr marL="508000" indent="-508000" algn="l">
              <a:buSzPct val="90000"/>
              <a:buChar char="•"/>
              <a:defRPr b="0" sz="5000">
                <a:latin typeface="Helvetica Neue Light"/>
                <a:ea typeface="Helvetica Neue Light"/>
                <a:cs typeface="Helvetica Neue Light"/>
                <a:sym typeface="Helvetica Neue Light"/>
              </a:defRPr>
            </a:pPr>
            <a:r>
              <a:t>The core relaxes faster than the surface </a:t>
            </a:r>
          </a:p>
          <a:p>
            <a:pPr marL="508000" indent="-508000" algn="l">
              <a:buSzPct val="90000"/>
              <a:buChar char="•"/>
              <a:defRPr b="0" sz="5000">
                <a:latin typeface="Helvetica Neue Light"/>
                <a:ea typeface="Helvetica Neue Light"/>
                <a:cs typeface="Helvetica Neue Light"/>
                <a:sym typeface="Helvetica Neue Light"/>
              </a:defRPr>
            </a:pPr>
            <a:r>
              <a:t>The main chain relaxes faster than side chains</a:t>
            </a:r>
          </a:p>
          <a:p>
            <a:pPr marL="508000" indent="-508000" algn="l">
              <a:buSzPct val="90000"/>
              <a:buChar char="•"/>
              <a:defRPr b="0" sz="5000">
                <a:latin typeface="Helvetica Neue Light"/>
                <a:ea typeface="Helvetica Neue Light"/>
                <a:cs typeface="Helvetica Neue Light"/>
                <a:sym typeface="Helvetica Neue Light"/>
              </a:defRPr>
            </a:pPr>
            <a:r>
              <a:t>Helices and sheets relax faster than unstructured elements</a:t>
            </a:r>
          </a:p>
        </p:txBody>
      </p:sp>
      <p:pic>
        <p:nvPicPr>
          <p:cNvPr id="436" name="Image" descr="Image"/>
          <p:cNvPicPr>
            <a:picLocks noChangeAspect="1"/>
          </p:cNvPicPr>
          <p:nvPr/>
        </p:nvPicPr>
        <p:blipFill>
          <a:blip r:embed="rId2">
            <a:extLst/>
          </a:blip>
          <a:stretch>
            <a:fillRect/>
          </a:stretch>
        </p:blipFill>
        <p:spPr>
          <a:xfrm>
            <a:off x="13466005" y="2839321"/>
            <a:ext cx="8439829" cy="7617174"/>
          </a:xfrm>
          <a:prstGeom prst="rect">
            <a:avLst/>
          </a:prstGeom>
          <a:ln w="12700">
            <a:miter lim="400000"/>
          </a:ln>
        </p:spPr>
      </p:pic>
      <p:sp>
        <p:nvSpPr>
          <p:cNvPr id="437" name="You may not need to worry so much about this"/>
          <p:cNvSpPr txBox="1"/>
          <p:nvPr/>
        </p:nvSpPr>
        <p:spPr>
          <a:xfrm>
            <a:off x="16152279" y="11549502"/>
            <a:ext cx="792279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4000">
                <a:latin typeface="+mj-lt"/>
                <a:ea typeface="+mj-ea"/>
                <a:cs typeface="+mj-cs"/>
                <a:sym typeface="Helvetica"/>
              </a:defRPr>
            </a:pPr>
            <a:r>
              <a:t>You </a:t>
            </a:r>
            <a:r>
              <a:rPr i="1"/>
              <a:t>may</a:t>
            </a:r>
            <a:r>
              <a:t> not need to worry so much about this</a:t>
            </a:r>
            <a:endParaRPr>
              <a:latin typeface="Times Roman"/>
              <a:ea typeface="Times Roman"/>
              <a:cs typeface="Times Roman"/>
              <a:sym typeface="Times Roman"/>
            </a:endParaRPr>
          </a:p>
        </p:txBody>
      </p:sp>
      <p:sp>
        <p:nvSpPr>
          <p:cNvPr id="438" name="If you are interested in this"/>
          <p:cNvSpPr txBox="1"/>
          <p:nvPr/>
        </p:nvSpPr>
        <p:spPr>
          <a:xfrm>
            <a:off x="9793789" y="10795175"/>
            <a:ext cx="6072387"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4000">
                <a:latin typeface="+mj-lt"/>
                <a:ea typeface="+mj-ea"/>
                <a:cs typeface="+mj-cs"/>
                <a:sym typeface="Helvetica"/>
              </a:defRPr>
            </a:lvl1pPr>
          </a:lstStyle>
          <a:p>
            <a:pPr/>
            <a:r>
              <a:t>If you are interested in this</a:t>
            </a:r>
            <a:endParaRPr>
              <a:latin typeface="Times Roman"/>
              <a:ea typeface="Times Roman"/>
              <a:cs typeface="Times Roman"/>
              <a:sym typeface="Times Roman"/>
            </a:endParaRPr>
          </a:p>
        </p:txBody>
      </p:sp>
      <p:pic>
        <p:nvPicPr>
          <p:cNvPr id="439" name="Image" descr="Image"/>
          <p:cNvPicPr>
            <a:picLocks noChangeAspect="1"/>
          </p:cNvPicPr>
          <p:nvPr/>
        </p:nvPicPr>
        <p:blipFill>
          <a:blip r:embed="rId3">
            <a:extLst/>
          </a:blip>
          <a:stretch>
            <a:fillRect/>
          </a:stretch>
        </p:blipFill>
        <p:spPr>
          <a:xfrm>
            <a:off x="13966772" y="4449241"/>
            <a:ext cx="7815839" cy="684951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2" name="Use metrics of interest to assess simulation"/>
          <p:cNvSpPr txBox="1"/>
          <p:nvPr/>
        </p:nvSpPr>
        <p:spPr>
          <a:xfrm>
            <a:off x="4173289" y="26694"/>
            <a:ext cx="1603742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Use metrics of interest to assess simulation</a:t>
            </a:r>
          </a:p>
        </p:txBody>
      </p:sp>
      <p:pic>
        <p:nvPicPr>
          <p:cNvPr id="443" name="Image" descr="Image"/>
          <p:cNvPicPr>
            <a:picLocks noChangeAspect="1"/>
          </p:cNvPicPr>
          <p:nvPr/>
        </p:nvPicPr>
        <p:blipFill>
          <a:blip r:embed="rId2">
            <a:extLst/>
          </a:blip>
          <a:stretch>
            <a:fillRect/>
          </a:stretch>
        </p:blipFill>
        <p:spPr>
          <a:xfrm>
            <a:off x="13466005" y="2839321"/>
            <a:ext cx="8439829" cy="7617174"/>
          </a:xfrm>
          <a:prstGeom prst="rect">
            <a:avLst/>
          </a:prstGeom>
          <a:ln w="12700">
            <a:miter lim="400000"/>
          </a:ln>
        </p:spPr>
      </p:pic>
      <p:sp>
        <p:nvSpPr>
          <p:cNvPr id="444" name="You may not need to worry so much about this"/>
          <p:cNvSpPr txBox="1"/>
          <p:nvPr/>
        </p:nvSpPr>
        <p:spPr>
          <a:xfrm>
            <a:off x="16152279" y="11549502"/>
            <a:ext cx="792279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4000">
                <a:latin typeface="+mj-lt"/>
                <a:ea typeface="+mj-ea"/>
                <a:cs typeface="+mj-cs"/>
                <a:sym typeface="Helvetica"/>
              </a:defRPr>
            </a:pPr>
            <a:r>
              <a:t>You </a:t>
            </a:r>
            <a:r>
              <a:rPr i="1"/>
              <a:t>may</a:t>
            </a:r>
            <a:r>
              <a:t> not need to worry so much about this</a:t>
            </a:r>
            <a:endParaRPr>
              <a:latin typeface="Times Roman"/>
              <a:ea typeface="Times Roman"/>
              <a:cs typeface="Times Roman"/>
              <a:sym typeface="Times Roman"/>
            </a:endParaRPr>
          </a:p>
        </p:txBody>
      </p:sp>
      <p:sp>
        <p:nvSpPr>
          <p:cNvPr id="445" name="If you are interested in this"/>
          <p:cNvSpPr txBox="1"/>
          <p:nvPr/>
        </p:nvSpPr>
        <p:spPr>
          <a:xfrm>
            <a:off x="9793789" y="10795175"/>
            <a:ext cx="6072387"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4000">
                <a:latin typeface="+mj-lt"/>
                <a:ea typeface="+mj-ea"/>
                <a:cs typeface="+mj-cs"/>
                <a:sym typeface="Helvetica"/>
              </a:defRPr>
            </a:lvl1pPr>
          </a:lstStyle>
          <a:p>
            <a:pPr/>
            <a:r>
              <a:t>If you are interested in this</a:t>
            </a:r>
            <a:endParaRPr>
              <a:latin typeface="Times Roman"/>
              <a:ea typeface="Times Roman"/>
              <a:cs typeface="Times Roman"/>
              <a:sym typeface="Times Roman"/>
            </a:endParaRPr>
          </a:p>
        </p:txBody>
      </p:sp>
      <p:pic>
        <p:nvPicPr>
          <p:cNvPr id="446" name="Image" descr="Image"/>
          <p:cNvPicPr>
            <a:picLocks noChangeAspect="1"/>
          </p:cNvPicPr>
          <p:nvPr/>
        </p:nvPicPr>
        <p:blipFill>
          <a:blip r:embed="rId3">
            <a:extLst/>
          </a:blip>
          <a:stretch>
            <a:fillRect/>
          </a:stretch>
        </p:blipFill>
        <p:spPr>
          <a:xfrm>
            <a:off x="13966772" y="4449241"/>
            <a:ext cx="7815839" cy="6849518"/>
          </a:xfrm>
          <a:prstGeom prst="rect">
            <a:avLst/>
          </a:prstGeom>
          <a:ln w="12700">
            <a:miter lim="400000"/>
          </a:ln>
        </p:spPr>
      </p:pic>
      <p:sp>
        <p:nvSpPr>
          <p:cNvPr id="447" name="Equation"/>
          <p:cNvSpPr txBox="1"/>
          <p:nvPr/>
        </p:nvSpPr>
        <p:spPr>
          <a:xfrm>
            <a:off x="2095014" y="2713082"/>
            <a:ext cx="5126478" cy="165303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rPr>
                    <a:rPr xmlns:a="http://schemas.openxmlformats.org/drawingml/2006/main" sz="3600" i="1">
                      <a:solidFill>
                        <a:srgbClr val="000000"/>
                      </a:solidFill>
                      <a:latin typeface="Cambria Math" panose="02040503050406030204" pitchFamily="18" charset="0"/>
                    </a:rPr>
                    <m:t>RMSD</m:t>
                  </m:r>
                  <m:r>
                    <a:rPr xmlns:a="http://schemas.openxmlformats.org/drawingml/2006/main" sz="3600" i="1">
                      <a:solidFill>
                        <a:srgbClr val="000000"/>
                      </a:solidFill>
                      <a:latin typeface="Cambria Math" panose="02040503050406030204" pitchFamily="18" charset="0"/>
                    </a:rPr>
                    <m:t>=</m:t>
                  </m:r>
                  <m:rad>
                    <m:radPr>
                      <m:ctrlPr>
                        <a:rPr xmlns:a="http://schemas.openxmlformats.org/drawingml/2006/main" sz="3600" i="1">
                          <a:solidFill>
                            <a:srgbClr val="000000"/>
                          </a:solidFill>
                          <a:latin typeface="Cambria Math" panose="02040503050406030204" pitchFamily="18" charset="0"/>
                        </a:rPr>
                      </m:ctrlPr>
                      <m:degHide m:val="on"/>
                    </m:radPr>
                    <m:deg/>
                    <m:e>
                      <m:f>
                        <m:fPr>
                          <m:ctrlPr>
                            <a:rPr xmlns:a="http://schemas.openxmlformats.org/drawingml/2006/main" sz="3600" i="1">
                              <a:solidFill>
                                <a:srgbClr val="000000"/>
                              </a:solidFill>
                              <a:latin typeface="Cambria Math" panose="02040503050406030204" pitchFamily="18" charset="0"/>
                            </a:rPr>
                          </m:ctrlPr>
                          <m:type m:val="bar"/>
                        </m:fPr>
                        <m:num>
                          <m:r>
                            <a:rPr xmlns:a="http://schemas.openxmlformats.org/drawingml/2006/main" sz="3600" i="1">
                              <a:solidFill>
                                <a:srgbClr val="000000"/>
                              </a:solidFill>
                              <a:latin typeface="Cambria Math" panose="02040503050406030204" pitchFamily="18" charset="0"/>
                            </a:rPr>
                            <m:t>1</m:t>
                          </m:r>
                        </m:num>
                        <m:den>
                          <m:r>
                            <a:rPr xmlns:a="http://schemas.openxmlformats.org/drawingml/2006/main" sz="3600" i="1">
                              <a:solidFill>
                                <a:srgbClr val="000000"/>
                              </a:solidFill>
                              <a:latin typeface="Cambria Math" panose="02040503050406030204" pitchFamily="18" charset="0"/>
                            </a:rPr>
                            <m:t>N</m:t>
                          </m:r>
                        </m:den>
                      </m:f>
                      <m:limUpp>
                        <m:e>
                          <m:limLow>
                            <m:e>
                              <m:r>
                                <a:rPr xmlns:a="http://schemas.openxmlformats.org/drawingml/2006/main" sz="3600" i="1">
                                  <a:solidFill>
                                    <a:srgbClr val="000000"/>
                                  </a:solidFill>
                                  <a:latin typeface="Cambria Math" panose="02040503050406030204" pitchFamily="18" charset="0"/>
                                </a:rPr>
                                <m:t>∑</m:t>
                              </m:r>
                            </m:e>
                            <m:lim>
                              <m:r>
                                <a:rPr xmlns:a="http://schemas.openxmlformats.org/drawingml/2006/main" sz="3600" i="1">
                                  <a:solidFill>
                                    <a:srgbClr val="000000"/>
                                  </a:solidFill>
                                  <a:latin typeface="Cambria Math" panose="02040503050406030204" pitchFamily="18" charset="0"/>
                                </a:rPr>
                                <m:t>i</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0</m:t>
                              </m:r>
                            </m:lim>
                          </m:limLow>
                        </m:e>
                        <m:lim>
                          <m:r>
                            <a:rPr xmlns:a="http://schemas.openxmlformats.org/drawingml/2006/main" sz="3600" i="1">
                              <a:solidFill>
                                <a:srgbClr val="000000"/>
                              </a:solidFill>
                              <a:latin typeface="Cambria Math" panose="02040503050406030204" pitchFamily="18" charset="0"/>
                            </a:rPr>
                            <m:t>N</m:t>
                          </m:r>
                        </m:lim>
                      </m:limUpp>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v</m:t>
                          </m:r>
                        </m:e>
                        <m:sub>
                          <m:r>
                            <a:rPr xmlns:a="http://schemas.openxmlformats.org/drawingml/2006/main" sz="3600" i="1">
                              <a:solidFill>
                                <a:srgbClr val="000000"/>
                              </a:solidFill>
                              <a:latin typeface="Cambria Math" panose="02040503050406030204" pitchFamily="18" charset="0"/>
                            </a:rPr>
                            <m:t>i</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w</m:t>
                          </m:r>
                        </m:e>
                        <m:sub>
                          <m:r>
                            <a:rPr xmlns:a="http://schemas.openxmlformats.org/drawingml/2006/main" sz="3600" i="1">
                              <a:solidFill>
                                <a:srgbClr val="000000"/>
                              </a:solidFill>
                              <a:latin typeface="Cambria Math" panose="02040503050406030204" pitchFamily="18" charset="0"/>
                            </a:rPr>
                            <m:t>i</m:t>
                          </m:r>
                        </m:sub>
                      </m:sSub>
                      <m:sSup>
                        <m:e>
                          <m:r>
                            <a:rPr xmlns:a="http://schemas.openxmlformats.org/drawingml/2006/main" sz="3600" i="1">
                              <a:solidFill>
                                <a:srgbClr val="000000"/>
                              </a:solidFill>
                              <a:latin typeface="Cambria Math" panose="02040503050406030204" pitchFamily="18" charset="0"/>
                            </a:rPr>
                            <m:t>)</m:t>
                          </m:r>
                        </m:e>
                        <m:sup>
                          <m:r>
                            <a:rPr xmlns:a="http://schemas.openxmlformats.org/drawingml/2006/main" sz="3600" i="1">
                              <a:solidFill>
                                <a:srgbClr val="000000"/>
                              </a:solidFill>
                              <a:latin typeface="Cambria Math" panose="02040503050406030204" pitchFamily="18" charset="0"/>
                            </a:rPr>
                            <m:t>2</m:t>
                          </m:r>
                        </m:sup>
                      </m:sSup>
                    </m:e>
                  </m:rad>
                </m:oMath>
              </m:oMathPara>
            </a14:m>
            <a:endParaRPr sz="3600"/>
          </a:p>
        </p:txBody>
      </p:sp>
      <p:sp>
        <p:nvSpPr>
          <p:cNvPr id="448" name="Equation"/>
          <p:cNvSpPr txBox="1"/>
          <p:nvPr/>
        </p:nvSpPr>
        <p:spPr>
          <a:xfrm>
            <a:off x="1780124" y="5500431"/>
            <a:ext cx="6509799" cy="188751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R</m:t>
                      </m:r>
                    </m:e>
                    <m:sub>
                      <m:r>
                        <m:rPr>
                          <m:sty m:val="p"/>
                        </m:rPr>
                        <a:rPr xmlns:a="http://schemas.openxmlformats.org/drawingml/2006/main" sz="4000" i="1">
                          <a:solidFill>
                            <a:srgbClr val="000000"/>
                          </a:solidFill>
                          <a:latin typeface="Cambria Math" panose="02040503050406030204" pitchFamily="18" charset="0"/>
                        </a:rPr>
                        <m:t>g</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x</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ad>
                    <m:radPr>
                      <m:ctrlPr>
                        <a:rPr xmlns:a="http://schemas.openxmlformats.org/drawingml/2006/main" sz="4000" i="1">
                          <a:solidFill>
                            <a:srgbClr val="000000"/>
                          </a:solidFill>
                          <a:latin typeface="Cambria Math" panose="02040503050406030204" pitchFamily="18" charset="0"/>
                        </a:rPr>
                      </m:ctrlPr>
                      <m:degHide m:val="on"/>
                    </m:radPr>
                    <m:deg/>
                    <m:e>
                      <m:f>
                        <m:fPr>
                          <m:ctrlPr>
                            <a:rPr xmlns:a="http://schemas.openxmlformats.org/drawingml/2006/main" sz="4000" i="1">
                              <a:solidFill>
                                <a:srgbClr val="000000"/>
                              </a:solidFill>
                              <a:latin typeface="Cambria Math" panose="02040503050406030204" pitchFamily="18" charset="0"/>
                            </a:rPr>
                          </m:ctrlPr>
                          <m:type m:val="bar"/>
                        </m:fPr>
                        <m:num>
                          <m:sSub>
                            <m:e>
                              <m:r>
                                <a:rPr xmlns:a="http://schemas.openxmlformats.org/drawingml/2006/main" sz="4000" i="1">
                                  <a:solidFill>
                                    <a:srgbClr val="000000"/>
                                  </a:solidFill>
                                  <a:latin typeface="Cambria Math" panose="02040503050406030204" pitchFamily="18" charset="0"/>
                                </a:rPr>
                                <m:t>∑</m:t>
                              </m:r>
                            </m:e>
                            <m:sub>
                              <m:r>
                                <a:rPr xmlns:a="http://schemas.openxmlformats.org/drawingml/2006/main" sz="4000" i="1">
                                  <a:solidFill>
                                    <a:srgbClr val="000000"/>
                                  </a:solidFill>
                                  <a:latin typeface="Cambria Math" panose="02040503050406030204" pitchFamily="18" charset="0"/>
                                </a:rPr>
                                <m:t>i</m:t>
                              </m:r>
                            </m:sub>
                          </m:sSub>
                          <m:sSub>
                            <m:e>
                              <m:r>
                                <a:rPr xmlns:a="http://schemas.openxmlformats.org/drawingml/2006/main" sz="4000" i="1">
                                  <a:solidFill>
                                    <a:srgbClr val="000000"/>
                                  </a:solidFill>
                                  <a:latin typeface="Cambria Math" panose="02040503050406030204" pitchFamily="18" charset="0"/>
                                </a:rPr>
                                <m:t>m</m:t>
                              </m:r>
                            </m:e>
                            <m:sub>
                              <m:r>
                                <a:rPr xmlns:a="http://schemas.openxmlformats.org/drawingml/2006/main" sz="4000" i="1">
                                  <a:solidFill>
                                    <a:srgbClr val="000000"/>
                                  </a:solidFill>
                                  <a:latin typeface="Cambria Math" panose="02040503050406030204" pitchFamily="18" charset="0"/>
                                </a:rPr>
                                <m:t>i</m:t>
                              </m:r>
                            </m:sub>
                          </m:sSub>
                          <m:sSub>
                            <m:e>
                              <m:r>
                                <a:rPr xmlns:a="http://schemas.openxmlformats.org/drawingml/2006/main" sz="4000" i="1">
                                  <a:solidFill>
                                    <a:srgbClr val="000000"/>
                                  </a:solidFill>
                                  <a:latin typeface="Cambria Math" panose="02040503050406030204" pitchFamily="18" charset="0"/>
                                </a:rPr>
                                <m:t>r</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sSup>
                            <m:e>
                              <m:r>
                                <a:rPr xmlns:a="http://schemas.openxmlformats.org/drawingml/2006/main" sz="4000" i="1">
                                  <a:solidFill>
                                    <a:srgbClr val="000000"/>
                                  </a:solidFill>
                                  <a:latin typeface="Cambria Math" panose="02040503050406030204" pitchFamily="18" charset="0"/>
                                </a:rPr>
                                <m:t>)</m:t>
                              </m:r>
                            </m:e>
                            <m:sup>
                              <m:r>
                                <a:rPr xmlns:a="http://schemas.openxmlformats.org/drawingml/2006/main" sz="4000" i="1">
                                  <a:solidFill>
                                    <a:srgbClr val="000000"/>
                                  </a:solidFill>
                                  <a:latin typeface="Cambria Math" panose="02040503050406030204" pitchFamily="18" charset="0"/>
                                </a:rPr>
                                <m:t>2</m:t>
                              </m:r>
                            </m:sup>
                          </m:sSup>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m</m:t>
                              </m:r>
                            </m:e>
                            <m:sub>
                              <m:r>
                                <a:rPr xmlns:a="http://schemas.openxmlformats.org/drawingml/2006/main" sz="4000" i="1">
                                  <a:solidFill>
                                    <a:srgbClr val="000000"/>
                                  </a:solidFill>
                                  <a:latin typeface="Cambria Math" panose="02040503050406030204" pitchFamily="18" charset="0"/>
                                </a:rPr>
                                <m:t>i</m:t>
                              </m:r>
                            </m:sub>
                          </m:sSub>
                          <m:sSub>
                            <m:e>
                              <m:r>
                                <a:rPr xmlns:a="http://schemas.openxmlformats.org/drawingml/2006/main" sz="4000" i="1">
                                  <a:solidFill>
                                    <a:srgbClr val="000000"/>
                                  </a:solidFill>
                                  <a:latin typeface="Cambria Math" panose="02040503050406030204" pitchFamily="18" charset="0"/>
                                </a:rPr>
                                <m:t>r</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z</m:t>
                          </m:r>
                          <m:sSup>
                            <m:e>
                              <m:r>
                                <a:rPr xmlns:a="http://schemas.openxmlformats.org/drawingml/2006/main" sz="4000" i="1">
                                  <a:solidFill>
                                    <a:srgbClr val="000000"/>
                                  </a:solidFill>
                                  <a:latin typeface="Cambria Math" panose="02040503050406030204" pitchFamily="18" charset="0"/>
                                </a:rPr>
                                <m:t>)</m:t>
                              </m:r>
                            </m:e>
                            <m:sup>
                              <m:r>
                                <a:rPr xmlns:a="http://schemas.openxmlformats.org/drawingml/2006/main" sz="4000" i="1">
                                  <a:solidFill>
                                    <a:srgbClr val="000000"/>
                                  </a:solidFill>
                                  <a:latin typeface="Cambria Math" panose="02040503050406030204" pitchFamily="18" charset="0"/>
                                </a:rPr>
                                <m:t>2</m:t>
                              </m:r>
                            </m:sup>
                          </m:sSup>
                        </m:num>
                        <m:den>
                          <m:nary>
                            <m:naryPr>
                              <m:ctrlPr>
                                <a:rPr xmlns:a="http://schemas.openxmlformats.org/drawingml/2006/main" sz="4000" i="1">
                                  <a:solidFill>
                                    <a:srgbClr val="000000"/>
                                  </a:solidFill>
                                  <a:latin typeface="Cambria Math" panose="02040503050406030204" pitchFamily="18" charset="0"/>
                                </a:rPr>
                              </m:ctrlPr>
                              <m:chr m:val="∑"/>
                              <m:limLoc m:val="subSup"/>
                              <m:grow m:val="1"/>
                              <m:subHide m:val="off"/>
                              <m:supHide m:val="on"/>
                            </m:naryPr>
                            <m:sub>
                              <m:r>
                                <a:rPr xmlns:a="http://schemas.openxmlformats.org/drawingml/2006/main" sz="4000" i="1">
                                  <a:solidFill>
                                    <a:srgbClr val="000000"/>
                                  </a:solidFill>
                                  <a:latin typeface="Cambria Math" panose="02040503050406030204" pitchFamily="18" charset="0"/>
                                </a:rPr>
                                <m:t>i</m:t>
                              </m:r>
                            </m:sub>
                            <m:sup/>
                            <m:e>
                              <m:sSub>
                                <m:e>
                                  <m:r>
                                    <a:rPr xmlns:a="http://schemas.openxmlformats.org/drawingml/2006/main" sz="4000" i="1">
                                      <a:solidFill>
                                        <a:srgbClr val="000000"/>
                                      </a:solidFill>
                                      <a:latin typeface="Cambria Math" panose="02040503050406030204" pitchFamily="18" charset="0"/>
                                    </a:rPr>
                                    <m:t>m</m:t>
                                  </m:r>
                                </m:e>
                                <m:sub>
                                  <m:r>
                                    <a:rPr xmlns:a="http://schemas.openxmlformats.org/drawingml/2006/main" sz="4000" i="1">
                                      <a:solidFill>
                                        <a:srgbClr val="000000"/>
                                      </a:solidFill>
                                      <a:latin typeface="Cambria Math" panose="02040503050406030204" pitchFamily="18" charset="0"/>
                                    </a:rPr>
                                    <m:t>i</m:t>
                                  </m:r>
                                </m:sub>
                              </m:sSub>
                            </m:e>
                          </m:nary>
                        </m:den>
                      </m:f>
                    </m:e>
                  </m:rad>
                </m:oMath>
              </m:oMathPara>
            </a14:m>
            <a:endParaRPr sz="4000"/>
          </a:p>
        </p:txBody>
      </p:sp>
      <p:sp>
        <p:nvSpPr>
          <p:cNvPr id="449" name="Average distance between atoms…"/>
          <p:cNvSpPr txBox="1"/>
          <p:nvPr/>
        </p:nvSpPr>
        <p:spPr>
          <a:xfrm>
            <a:off x="1276698" y="8731707"/>
            <a:ext cx="8124974"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4000">
                <a:latin typeface="+mj-lt"/>
                <a:ea typeface="+mj-ea"/>
                <a:cs typeface="+mj-cs"/>
                <a:sym typeface="Helvetica"/>
              </a:defRPr>
            </a:lvl1pPr>
          </a:lstStyle>
          <a:p>
            <a:pPr/>
            <a:r>
              <a:t>Average distance between atoms…</a:t>
            </a:r>
            <a:endParaRPr>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lide Number"/>
          <p:cNvSpPr txBox="1"/>
          <p:nvPr>
            <p:ph type="sldNum" sz="quarter" idx="4294967295"/>
          </p:nvPr>
        </p:nvSpPr>
        <p:spPr>
          <a:xfrm>
            <a:off x="23260141" y="12982012"/>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2" name="Part III: Introduction to MDAnalysis for simulation analysis"/>
          <p:cNvSpPr txBox="1"/>
          <p:nvPr/>
        </p:nvSpPr>
        <p:spPr>
          <a:xfrm>
            <a:off x="8232718" y="5892800"/>
            <a:ext cx="14765876"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1F497D"/>
                </a:solidFill>
                <a:latin typeface="+mj-lt"/>
                <a:ea typeface="+mj-ea"/>
                <a:cs typeface="+mj-cs"/>
                <a:sym typeface="Helvetica"/>
              </a:defRPr>
            </a:lvl1pPr>
          </a:lstStyle>
          <a:p>
            <a:pPr/>
            <a:r>
              <a:t>Part III: Introduction to MDAnalysis for simulation analysis</a:t>
            </a:r>
          </a:p>
        </p:txBody>
      </p:sp>
      <p:sp>
        <p:nvSpPr>
          <p:cNvPr id="453" name="Get protein structure"/>
          <p:cNvSpPr/>
          <p:nvPr/>
        </p:nvSpPr>
        <p:spPr>
          <a:xfrm>
            <a:off x="2395334" y="1783132"/>
            <a:ext cx="2951428" cy="926879"/>
          </a:xfrm>
          <a:prstGeom prst="rect">
            <a:avLst/>
          </a:prstGeom>
          <a:solidFill>
            <a:schemeClr val="accent1">
              <a:hueOff val="114395"/>
              <a:lumOff val="-24975"/>
              <a:alpha val="31123"/>
            </a:schemeClr>
          </a:solidFill>
          <a:ln w="12700">
            <a:miter lim="400000"/>
          </a:ln>
          <a:effectLst>
            <a:outerShdw sx="100000" sy="100000" kx="0" ky="0" algn="b" rotWithShape="0" blurRad="12700" dist="0" dir="5400000">
              <a:srgbClr val="000000">
                <a:alpha val="0"/>
              </a:srgbClr>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defRPr>
            </a:lvl1pPr>
          </a:lstStyle>
          <a:p>
            <a:pPr/>
            <a:r>
              <a:t>Get protein structure</a:t>
            </a:r>
          </a:p>
        </p:txBody>
      </p:sp>
      <p:sp>
        <p:nvSpPr>
          <p:cNvPr id="454" name="Prep for simulation"/>
          <p:cNvSpPr/>
          <p:nvPr/>
        </p:nvSpPr>
        <p:spPr>
          <a:xfrm>
            <a:off x="2076299" y="3772628"/>
            <a:ext cx="3589498" cy="748653"/>
          </a:xfrm>
          <a:prstGeom prst="rect">
            <a:avLst/>
          </a:prstGeom>
          <a:solidFill>
            <a:srgbClr val="51A7F9">
              <a:alpha val="31123"/>
            </a:srgbClr>
          </a:solidFill>
          <a:ln w="12700">
            <a:miter lim="400000"/>
          </a:ln>
          <a:effectLst>
            <a:outerShdw sx="100000" sy="100000" kx="0" ky="0" algn="b" rotWithShape="0" blurRad="12700" dist="0" dir="5400000">
              <a:srgbClr val="000000">
                <a:alpha val="35000"/>
              </a:srgbClr>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Prep for simulation</a:t>
            </a:r>
          </a:p>
        </p:txBody>
      </p:sp>
      <p:sp>
        <p:nvSpPr>
          <p:cNvPr id="455" name="Run Simulation Protocol"/>
          <p:cNvSpPr/>
          <p:nvPr/>
        </p:nvSpPr>
        <p:spPr>
          <a:xfrm>
            <a:off x="1336761" y="7385110"/>
            <a:ext cx="4956187" cy="1657021"/>
          </a:xfrm>
          <a:prstGeom prst="rect">
            <a:avLst/>
          </a:prstGeom>
          <a:solidFill>
            <a:srgbClr val="008F00">
              <a:alpha val="31123"/>
            </a:srgbClr>
          </a:solidFill>
          <a:ln w="12700">
            <a:solidFill>
              <a:srgbClr val="4F81BD">
                <a:alpha val="31123"/>
              </a:srgbClr>
            </a:solidFill>
          </a:ln>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Run Simulation Protocol</a:t>
            </a:r>
          </a:p>
        </p:txBody>
      </p:sp>
      <p:sp>
        <p:nvSpPr>
          <p:cNvPr id="456" name="Simulation Analysis"/>
          <p:cNvSpPr/>
          <p:nvPr/>
        </p:nvSpPr>
        <p:spPr>
          <a:xfrm>
            <a:off x="1336761" y="10329077"/>
            <a:ext cx="4915130" cy="1168760"/>
          </a:xfrm>
          <a:prstGeom prst="rect">
            <a:avLst/>
          </a:prstGeom>
          <a:solidFill>
            <a:srgbClr val="942193"/>
          </a:solidFill>
          <a:ln w="12700">
            <a:solidFill>
              <a:srgbClr val="4F81BD"/>
            </a:solidFill>
          </a:ln>
          <a:effectLst>
            <a:outerShdw sx="100000" sy="100000" kx="0" ky="0" algn="b" rotWithShape="0" blurRad="12700" dist="0" dir="5400000">
              <a:srgbClr val="000000"/>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Simulation Analysis</a:t>
            </a:r>
          </a:p>
        </p:txBody>
      </p:sp>
      <p:sp>
        <p:nvSpPr>
          <p:cNvPr id="457" name="Line"/>
          <p:cNvSpPr/>
          <p:nvPr/>
        </p:nvSpPr>
        <p:spPr>
          <a:xfrm>
            <a:off x="3814854" y="2858781"/>
            <a:ext cx="1" cy="765077"/>
          </a:xfrm>
          <a:prstGeom prst="line">
            <a:avLst/>
          </a:prstGeom>
          <a:ln w="38100">
            <a:solidFill>
              <a:srgbClr val="4F81BD">
                <a:alpha val="47228"/>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458" name="Line"/>
          <p:cNvSpPr/>
          <p:nvPr/>
        </p:nvSpPr>
        <p:spPr>
          <a:xfrm>
            <a:off x="3808315" y="4699614"/>
            <a:ext cx="1" cy="765077"/>
          </a:xfrm>
          <a:prstGeom prst="line">
            <a:avLst/>
          </a:prstGeom>
          <a:ln w="38100">
            <a:solidFill>
              <a:srgbClr val="4F81BD">
                <a:alpha val="47228"/>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459" name="Simulation setup"/>
          <p:cNvSpPr/>
          <p:nvPr/>
        </p:nvSpPr>
        <p:spPr>
          <a:xfrm>
            <a:off x="1684122" y="5590248"/>
            <a:ext cx="4373852" cy="748653"/>
          </a:xfrm>
          <a:prstGeom prst="rect">
            <a:avLst/>
          </a:prstGeom>
          <a:solidFill>
            <a:srgbClr val="009193">
              <a:alpha val="31123"/>
            </a:srgbClr>
          </a:solidFill>
          <a:ln w="12700">
            <a:miter lim="400000"/>
          </a:ln>
          <a:effectLst>
            <a:outerShdw sx="100000" sy="100000" kx="0" ky="0" algn="b" rotWithShape="0" blurRad="12700" dist="0" dir="5400000">
              <a:srgbClr val="000000"/>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defRPr>
            </a:lvl1pPr>
          </a:lstStyle>
          <a:p>
            <a:pPr/>
            <a:r>
              <a:t>Simulation setup</a:t>
            </a:r>
          </a:p>
        </p:txBody>
      </p:sp>
      <p:sp>
        <p:nvSpPr>
          <p:cNvPr id="460" name="Line"/>
          <p:cNvSpPr/>
          <p:nvPr/>
        </p:nvSpPr>
        <p:spPr>
          <a:xfrm>
            <a:off x="3794325" y="6512887"/>
            <a:ext cx="1" cy="765077"/>
          </a:xfrm>
          <a:prstGeom prst="line">
            <a:avLst/>
          </a:prstGeom>
          <a:ln w="38100">
            <a:solidFill>
              <a:srgbClr val="4F81BD">
                <a:alpha val="43419"/>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461" name="Line"/>
          <p:cNvSpPr/>
          <p:nvPr/>
        </p:nvSpPr>
        <p:spPr>
          <a:xfrm>
            <a:off x="3808314" y="9215846"/>
            <a:ext cx="1" cy="943303"/>
          </a:xfrm>
          <a:prstGeom prst="line">
            <a:avLst/>
          </a:prstGeom>
          <a:ln w="38100">
            <a:solidFill>
              <a:srgbClr val="4F81BD"/>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462" name="Tick"/>
          <p:cNvSpPr/>
          <p:nvPr/>
        </p:nvSpPr>
        <p:spPr>
          <a:xfrm>
            <a:off x="6242241" y="3588339"/>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b="0" sz="3600">
                <a:latin typeface="Franklin Gothic Book"/>
                <a:ea typeface="Franklin Gothic Book"/>
                <a:cs typeface="Franklin Gothic Book"/>
                <a:sym typeface="Franklin Gothic Book"/>
              </a:defRPr>
            </a:pPr>
          </a:p>
        </p:txBody>
      </p:sp>
      <p:sp>
        <p:nvSpPr>
          <p:cNvPr id="463" name="Tick"/>
          <p:cNvSpPr/>
          <p:nvPr/>
        </p:nvSpPr>
        <p:spPr>
          <a:xfrm>
            <a:off x="6160844" y="1739932"/>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b="0" sz="3600">
                <a:latin typeface="Franklin Gothic Book"/>
                <a:ea typeface="Franklin Gothic Book"/>
                <a:cs typeface="Franklin Gothic Book"/>
                <a:sym typeface="Franklin Gothic Book"/>
              </a:defRPr>
            </a:pPr>
          </a:p>
        </p:txBody>
      </p:sp>
      <p:sp>
        <p:nvSpPr>
          <p:cNvPr id="464" name="Tick"/>
          <p:cNvSpPr/>
          <p:nvPr/>
        </p:nvSpPr>
        <p:spPr>
          <a:xfrm>
            <a:off x="6439094" y="5239339"/>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b="0" sz="3600">
                <a:latin typeface="Franklin Gothic Book"/>
                <a:ea typeface="Franklin Gothic Book"/>
                <a:cs typeface="Franklin Gothic Book"/>
                <a:sym typeface="Franklin Gothic Book"/>
              </a:defRPr>
            </a:pPr>
          </a:p>
        </p:txBody>
      </p:sp>
      <p:sp>
        <p:nvSpPr>
          <p:cNvPr id="465" name="Try at home"/>
          <p:cNvSpPr txBox="1"/>
          <p:nvPr/>
        </p:nvSpPr>
        <p:spPr>
          <a:xfrm>
            <a:off x="5063876" y="9025596"/>
            <a:ext cx="224523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D5D5D5"/>
                </a:solidFill>
              </a:defRPr>
            </a:lvl1pPr>
          </a:lstStyle>
          <a:p>
            <a:pPr/>
            <a:r>
              <a:t>Try at home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art I: Steps and considerations needed when setting up a simulation"/>
          <p:cNvSpPr txBox="1"/>
          <p:nvPr>
            <p:ph type="ctrTitle"/>
          </p:nvPr>
        </p:nvSpPr>
        <p:spPr>
          <a:xfrm>
            <a:off x="1778000" y="5632493"/>
            <a:ext cx="20828000" cy="2033130"/>
          </a:xfrm>
          <a:prstGeom prst="rect">
            <a:avLst/>
          </a:prstGeom>
        </p:spPr>
        <p:txBody>
          <a:bodyPr/>
          <a:lstStyle>
            <a:lvl1pPr>
              <a:defRPr>
                <a:solidFill>
                  <a:srgbClr val="1E4A6E"/>
                </a:solidFill>
              </a:defRPr>
            </a:lvl1pPr>
          </a:lstStyle>
          <a:p>
            <a:pPr/>
            <a:r>
              <a:t>Part I: Steps and considerations needed when setting up a simulation </a:t>
            </a:r>
          </a:p>
        </p:txBody>
      </p:sp>
      <p:sp>
        <p:nvSpPr>
          <p:cNvPr id="158"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1" name="Screenshot 2023-07-22 at 12.06.43.png" descr="Screenshot 2023-07-22 at 12.06.43.png"/>
          <p:cNvPicPr>
            <a:picLocks noChangeAspect="1"/>
          </p:cNvPicPr>
          <p:nvPr/>
        </p:nvPicPr>
        <p:blipFill>
          <a:blip r:embed="rId2">
            <a:extLst/>
          </a:blip>
          <a:stretch>
            <a:fillRect/>
          </a:stretch>
        </p:blipFill>
        <p:spPr>
          <a:xfrm>
            <a:off x="1286694" y="2129397"/>
            <a:ext cx="8940801" cy="2806701"/>
          </a:xfrm>
          <a:prstGeom prst="rect">
            <a:avLst/>
          </a:prstGeom>
          <a:ln w="12700">
            <a:miter lim="400000"/>
          </a:ln>
        </p:spPr>
      </p:pic>
      <p:sp>
        <p:nvSpPr>
          <p:cNvPr id="162" name="Useful resources to learn running simulations"/>
          <p:cNvSpPr txBox="1"/>
          <p:nvPr/>
        </p:nvSpPr>
        <p:spPr>
          <a:xfrm>
            <a:off x="3793976" y="2975"/>
            <a:ext cx="16796049"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1F497D"/>
                </a:solidFill>
                <a:latin typeface="+mj-lt"/>
                <a:ea typeface="+mj-ea"/>
                <a:cs typeface="+mj-cs"/>
                <a:sym typeface="Helvetica"/>
              </a:defRPr>
            </a:lvl1pPr>
          </a:lstStyle>
          <a:p>
            <a:pPr/>
            <a:r>
              <a:t>Useful resources to learn running simulations</a:t>
            </a:r>
          </a:p>
        </p:txBody>
      </p:sp>
      <p:pic>
        <p:nvPicPr>
          <p:cNvPr id="163" name="Screenshot 2023-07-22 at 12.12.33.png" descr="Screenshot 2023-07-22 at 12.12.33.png"/>
          <p:cNvPicPr>
            <a:picLocks noChangeAspect="1"/>
          </p:cNvPicPr>
          <p:nvPr/>
        </p:nvPicPr>
        <p:blipFill>
          <a:blip r:embed="rId3">
            <a:extLst/>
          </a:blip>
          <a:stretch>
            <a:fillRect/>
          </a:stretch>
        </p:blipFill>
        <p:spPr>
          <a:xfrm>
            <a:off x="11296629" y="2366709"/>
            <a:ext cx="10452101" cy="5397501"/>
          </a:xfrm>
          <a:prstGeom prst="rect">
            <a:avLst/>
          </a:prstGeom>
          <a:ln w="12700">
            <a:miter lim="400000"/>
          </a:ln>
        </p:spPr>
      </p:pic>
      <p:pic>
        <p:nvPicPr>
          <p:cNvPr id="164" name="Screenshot 2023-07-22 at 12.18.26.png" descr="Screenshot 2023-07-22 at 12.18.26.png"/>
          <p:cNvPicPr>
            <a:picLocks noChangeAspect="1"/>
          </p:cNvPicPr>
          <p:nvPr/>
        </p:nvPicPr>
        <p:blipFill>
          <a:blip r:embed="rId4">
            <a:extLst/>
          </a:blip>
          <a:stretch>
            <a:fillRect/>
          </a:stretch>
        </p:blipFill>
        <p:spPr>
          <a:xfrm>
            <a:off x="2599206" y="6088172"/>
            <a:ext cx="5314682" cy="1085553"/>
          </a:xfrm>
          <a:prstGeom prst="rect">
            <a:avLst/>
          </a:prstGeom>
          <a:ln w="12700">
            <a:miter lim="400000"/>
          </a:ln>
        </p:spPr>
      </p:pic>
      <p:pic>
        <p:nvPicPr>
          <p:cNvPr id="165" name="Screenshot 2023-07-23 at 10.57.46.png" descr="Screenshot 2023-07-23 at 10.57.46.png"/>
          <p:cNvPicPr>
            <a:picLocks noChangeAspect="1"/>
          </p:cNvPicPr>
          <p:nvPr/>
        </p:nvPicPr>
        <p:blipFill>
          <a:blip r:embed="rId5">
            <a:extLst/>
          </a:blip>
          <a:stretch>
            <a:fillRect/>
          </a:stretch>
        </p:blipFill>
        <p:spPr>
          <a:xfrm>
            <a:off x="1901219" y="8444007"/>
            <a:ext cx="6710656" cy="3295053"/>
          </a:xfrm>
          <a:prstGeom prst="rect">
            <a:avLst/>
          </a:prstGeom>
          <a:ln w="12700">
            <a:miter lim="400000"/>
          </a:ln>
        </p:spPr>
      </p:pic>
      <p:pic>
        <p:nvPicPr>
          <p:cNvPr id="166" name="Screenshot 2023-07-24 at 09.55.13.png" descr="Screenshot 2023-07-24 at 09.55.13.png"/>
          <p:cNvPicPr>
            <a:picLocks noChangeAspect="1"/>
          </p:cNvPicPr>
          <p:nvPr/>
        </p:nvPicPr>
        <p:blipFill>
          <a:blip r:embed="rId6">
            <a:extLst/>
          </a:blip>
          <a:stretch>
            <a:fillRect/>
          </a:stretch>
        </p:blipFill>
        <p:spPr>
          <a:xfrm>
            <a:off x="11572668" y="8392338"/>
            <a:ext cx="2946401" cy="4419601"/>
          </a:xfrm>
          <a:prstGeom prst="rect">
            <a:avLst/>
          </a:prstGeom>
          <a:ln w="12700">
            <a:miter lim="400000"/>
          </a:ln>
        </p:spPr>
      </p:pic>
      <p:pic>
        <p:nvPicPr>
          <p:cNvPr id="167" name="Screenshot 2023-07-24 at 09.56.06.png" descr="Screenshot 2023-07-24 at 09.56.06.png"/>
          <p:cNvPicPr>
            <a:picLocks noChangeAspect="1"/>
          </p:cNvPicPr>
          <p:nvPr/>
        </p:nvPicPr>
        <p:blipFill>
          <a:blip r:embed="rId7">
            <a:extLst/>
          </a:blip>
          <a:stretch>
            <a:fillRect/>
          </a:stretch>
        </p:blipFill>
        <p:spPr>
          <a:xfrm>
            <a:off x="15542107" y="8360588"/>
            <a:ext cx="2946401" cy="4483101"/>
          </a:xfrm>
          <a:prstGeom prst="rect">
            <a:avLst/>
          </a:prstGeom>
          <a:ln w="12700">
            <a:miter lim="400000"/>
          </a:ln>
        </p:spPr>
      </p:pic>
      <p:sp>
        <p:nvSpPr>
          <p:cNvPr id="168" name="Living J. Comp. Mol. Sci. 2019, 1, 5957"/>
          <p:cNvSpPr txBox="1"/>
          <p:nvPr/>
        </p:nvSpPr>
        <p:spPr>
          <a:xfrm>
            <a:off x="810281" y="12933140"/>
            <a:ext cx="738072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a:solidFill>
                  <a:srgbClr val="016EBC"/>
                </a:solidFill>
                <a:latin typeface="+mj-lt"/>
                <a:ea typeface="+mj-ea"/>
                <a:cs typeface="+mj-cs"/>
                <a:sym typeface="Helvetica"/>
              </a:defRPr>
            </a:pPr>
            <a:r>
              <a:t>Living J. Comp. Mol. Sci. </a:t>
            </a:r>
            <a:r>
              <a:rPr i="0"/>
              <a:t>2019, </a:t>
            </a:r>
            <a:r>
              <a:rPr b="1" i="0"/>
              <a:t>1</a:t>
            </a:r>
            <a:r>
              <a:rPr i="0"/>
              <a:t>, 5957</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0" name="Slide Number"/>
          <p:cNvSpPr txBox="1"/>
          <p:nvPr>
            <p:ph type="sldNum" sz="quarter" idx="4294967295"/>
          </p:nvPr>
        </p:nvSpPr>
        <p:spPr>
          <a:xfrm>
            <a:off x="23342132" y="12982012"/>
            <a:ext cx="289256"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1" name="Starting point for setting up a simulation"/>
          <p:cNvSpPr txBox="1"/>
          <p:nvPr/>
        </p:nvSpPr>
        <p:spPr>
          <a:xfrm>
            <a:off x="4769544" y="15675"/>
            <a:ext cx="1484491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1F497D"/>
                </a:solidFill>
                <a:latin typeface="+mj-lt"/>
                <a:ea typeface="+mj-ea"/>
                <a:cs typeface="+mj-cs"/>
                <a:sym typeface="Helvetica"/>
              </a:defRPr>
            </a:lvl1pPr>
          </a:lstStyle>
          <a:p>
            <a:pPr/>
            <a:r>
              <a:t>Starting point for setting up a simulation</a:t>
            </a:r>
          </a:p>
        </p:txBody>
      </p:sp>
      <p:pic>
        <p:nvPicPr>
          <p:cNvPr id="172" name="Screenshot 2023-07-21 at 14.04.17.png" descr="Screenshot 2023-07-21 at 14.04.17.png"/>
          <p:cNvPicPr>
            <a:picLocks noChangeAspect="1"/>
          </p:cNvPicPr>
          <p:nvPr/>
        </p:nvPicPr>
        <p:blipFill>
          <a:blip r:embed="rId2">
            <a:extLst/>
          </a:blip>
          <a:srcRect l="4321" t="0" r="0" b="0"/>
          <a:stretch>
            <a:fillRect/>
          </a:stretch>
        </p:blipFill>
        <p:spPr>
          <a:xfrm>
            <a:off x="11352985" y="3011518"/>
            <a:ext cx="3364849" cy="3481663"/>
          </a:xfrm>
          <a:prstGeom prst="rect">
            <a:avLst/>
          </a:prstGeom>
          <a:ln w="12700">
            <a:miter lim="400000"/>
          </a:ln>
        </p:spPr>
      </p:pic>
      <p:pic>
        <p:nvPicPr>
          <p:cNvPr id="173" name="Image" descr="Image"/>
          <p:cNvPicPr>
            <a:picLocks noChangeAspect="1"/>
          </p:cNvPicPr>
          <p:nvPr/>
        </p:nvPicPr>
        <p:blipFill>
          <a:blip r:embed="rId3">
            <a:extLst/>
          </a:blip>
          <a:stretch>
            <a:fillRect/>
          </a:stretch>
        </p:blipFill>
        <p:spPr>
          <a:xfrm>
            <a:off x="11794359" y="6066771"/>
            <a:ext cx="2481959" cy="2481959"/>
          </a:xfrm>
          <a:prstGeom prst="rect">
            <a:avLst/>
          </a:prstGeom>
          <a:ln w="12700">
            <a:miter lim="400000"/>
          </a:ln>
        </p:spPr>
      </p:pic>
      <p:pic>
        <p:nvPicPr>
          <p:cNvPr id="174" name="Screenshot 2023-07-22 at 11.57.44.png" descr="Screenshot 2023-07-22 at 11.57.44.png"/>
          <p:cNvPicPr>
            <a:picLocks noChangeAspect="1"/>
          </p:cNvPicPr>
          <p:nvPr/>
        </p:nvPicPr>
        <p:blipFill>
          <a:blip r:embed="rId4">
            <a:extLst/>
          </a:blip>
          <a:stretch>
            <a:fillRect/>
          </a:stretch>
        </p:blipFill>
        <p:spPr>
          <a:xfrm>
            <a:off x="11068829" y="9466006"/>
            <a:ext cx="4495801" cy="1600201"/>
          </a:xfrm>
          <a:prstGeom prst="rect">
            <a:avLst/>
          </a:prstGeom>
          <a:ln w="12700">
            <a:miter lim="400000"/>
          </a:ln>
        </p:spPr>
      </p:pic>
      <p:pic>
        <p:nvPicPr>
          <p:cNvPr id="175" name="Screenshot 2023-07-22 at 12.00.43.png" descr="Screenshot 2023-07-22 at 12.00.43.png"/>
          <p:cNvPicPr>
            <a:picLocks noChangeAspect="1"/>
          </p:cNvPicPr>
          <p:nvPr/>
        </p:nvPicPr>
        <p:blipFill>
          <a:blip r:embed="rId5">
            <a:extLst/>
          </a:blip>
          <a:stretch>
            <a:fillRect/>
          </a:stretch>
        </p:blipFill>
        <p:spPr>
          <a:xfrm>
            <a:off x="1624638" y="3256143"/>
            <a:ext cx="6096001" cy="850901"/>
          </a:xfrm>
          <a:prstGeom prst="rect">
            <a:avLst/>
          </a:prstGeom>
          <a:ln w="12700">
            <a:miter lim="400000"/>
          </a:ln>
        </p:spPr>
      </p:pic>
      <p:sp>
        <p:nvSpPr>
          <p:cNvPr id="176" name="Getting your protein structure"/>
          <p:cNvSpPr txBox="1"/>
          <p:nvPr/>
        </p:nvSpPr>
        <p:spPr>
          <a:xfrm>
            <a:off x="1523994" y="1951378"/>
            <a:ext cx="730250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Getting your protein structure</a:t>
            </a:r>
          </a:p>
        </p:txBody>
      </p:sp>
      <p:pic>
        <p:nvPicPr>
          <p:cNvPr id="177" name="Image" descr="Image"/>
          <p:cNvPicPr>
            <a:picLocks noChangeAspect="1"/>
          </p:cNvPicPr>
          <p:nvPr/>
        </p:nvPicPr>
        <p:blipFill>
          <a:blip r:embed="rId6">
            <a:extLst/>
          </a:blip>
          <a:stretch>
            <a:fillRect/>
          </a:stretch>
        </p:blipFill>
        <p:spPr>
          <a:xfrm>
            <a:off x="2633787" y="4538903"/>
            <a:ext cx="3657601" cy="1003301"/>
          </a:xfrm>
          <a:prstGeom prst="rect">
            <a:avLst/>
          </a:prstGeom>
          <a:ln w="12700">
            <a:miter lim="400000"/>
          </a:ln>
        </p:spPr>
      </p:pic>
      <p:pic>
        <p:nvPicPr>
          <p:cNvPr id="178" name="Screenshot 2023-07-22 at 12.02.12.png" descr="Screenshot 2023-07-22 at 12.02.12.png"/>
          <p:cNvPicPr>
            <a:picLocks noChangeAspect="1"/>
          </p:cNvPicPr>
          <p:nvPr/>
        </p:nvPicPr>
        <p:blipFill>
          <a:blip r:embed="rId7">
            <a:extLst/>
          </a:blip>
          <a:stretch>
            <a:fillRect/>
          </a:stretch>
        </p:blipFill>
        <p:spPr>
          <a:xfrm>
            <a:off x="2894137" y="8741942"/>
            <a:ext cx="3136901" cy="1016001"/>
          </a:xfrm>
          <a:prstGeom prst="rect">
            <a:avLst/>
          </a:prstGeom>
          <a:ln w="12700">
            <a:miter lim="400000"/>
          </a:ln>
        </p:spPr>
      </p:pic>
      <p:sp>
        <p:nvSpPr>
          <p:cNvPr id="179" name="Getting ligands/co-factors"/>
          <p:cNvSpPr txBox="1"/>
          <p:nvPr/>
        </p:nvSpPr>
        <p:spPr>
          <a:xfrm>
            <a:off x="1427280" y="7636525"/>
            <a:ext cx="64907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Getting ligands/co-factors</a:t>
            </a:r>
          </a:p>
        </p:txBody>
      </p:sp>
      <p:pic>
        <p:nvPicPr>
          <p:cNvPr id="180" name="Image" descr="Image"/>
          <p:cNvPicPr>
            <a:picLocks noChangeAspect="1"/>
          </p:cNvPicPr>
          <p:nvPr/>
        </p:nvPicPr>
        <p:blipFill>
          <a:blip r:embed="rId6">
            <a:extLst/>
          </a:blip>
          <a:stretch>
            <a:fillRect/>
          </a:stretch>
        </p:blipFill>
        <p:spPr>
          <a:xfrm>
            <a:off x="2633787" y="10154194"/>
            <a:ext cx="3657601" cy="1003301"/>
          </a:xfrm>
          <a:prstGeom prst="rect">
            <a:avLst/>
          </a:prstGeom>
          <a:ln w="12700">
            <a:miter lim="400000"/>
          </a:ln>
        </p:spPr>
      </p:pic>
      <p:sp>
        <p:nvSpPr>
          <p:cNvPr id="181" name="Prepping your protein and/or ligand(s)"/>
          <p:cNvSpPr txBox="1"/>
          <p:nvPr/>
        </p:nvSpPr>
        <p:spPr>
          <a:xfrm>
            <a:off x="9961053" y="1938470"/>
            <a:ext cx="5703015"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Prepping your protein and/or ligand(s)</a:t>
            </a:r>
          </a:p>
        </p:txBody>
      </p:sp>
      <p:sp>
        <p:nvSpPr>
          <p:cNvPr id="182" name="Getting ready for your simulation…"/>
          <p:cNvSpPr txBox="1"/>
          <p:nvPr/>
        </p:nvSpPr>
        <p:spPr>
          <a:xfrm>
            <a:off x="17364419" y="1938470"/>
            <a:ext cx="5113989"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Getting ready for your simulation…</a:t>
            </a:r>
          </a:p>
        </p:txBody>
      </p:sp>
      <p:pic>
        <p:nvPicPr>
          <p:cNvPr id="183" name="shaw-dasatanib-2.mov" descr="shaw-dasatanib-2.mov"/>
          <p:cNvPicPr>
            <a:picLocks noChangeAspect="0"/>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17622770" y="4756076"/>
            <a:ext cx="5103350" cy="5103350"/>
          </a:xfrm>
          <a:prstGeom prst="rect">
            <a:avLst/>
          </a:prstGeom>
          <a:ln w="12700">
            <a:miter lim="400000"/>
          </a:ln>
        </p:spPr>
      </p:pic>
      <p:sp>
        <p:nvSpPr>
          <p:cNvPr id="184" name="Rectangle"/>
          <p:cNvSpPr/>
          <p:nvPr/>
        </p:nvSpPr>
        <p:spPr>
          <a:xfrm>
            <a:off x="9944301" y="1800445"/>
            <a:ext cx="6182074" cy="10115110"/>
          </a:xfrm>
          <a:prstGeom prst="rect">
            <a:avLst/>
          </a:prstGeom>
          <a:ln w="63500">
            <a:solidFill>
              <a:srgbClr val="0096FF"/>
            </a:solidFill>
          </a:ln>
        </p:spPr>
        <p:txBody>
          <a:bodyPr lIns="0" tIns="0" rIns="0" bIns="0" anchor="ctr"/>
          <a:lstStyle/>
          <a:p>
            <a:pPr>
              <a:defRPr b="0" sz="3200">
                <a:solidFill>
                  <a:srgbClr val="FFFFFF"/>
                </a:solidFill>
                <a:latin typeface="+mn-lt"/>
                <a:ea typeface="+mn-ea"/>
                <a:cs typeface="+mn-cs"/>
                <a:sym typeface="Helvetica Neue Medium"/>
              </a:defRPr>
            </a:pPr>
          </a:p>
        </p:txBody>
      </p:sp>
      <p:sp>
        <p:nvSpPr>
          <p:cNvPr id="185" name="Rectangle"/>
          <p:cNvSpPr/>
          <p:nvPr/>
        </p:nvSpPr>
        <p:spPr>
          <a:xfrm>
            <a:off x="16830375" y="1800445"/>
            <a:ext cx="6182074" cy="10115110"/>
          </a:xfrm>
          <a:prstGeom prst="rect">
            <a:avLst/>
          </a:prstGeom>
          <a:ln w="63500">
            <a:solidFill>
              <a:srgbClr val="009193"/>
            </a:solidFill>
          </a:ln>
        </p:spPr>
        <p:txBody>
          <a:bodyPr lIns="0" tIns="0" rIns="0" bIns="0" anchor="ctr"/>
          <a:lstStyle/>
          <a:p>
            <a:pPr>
              <a:defRPr b="0" sz="3200">
                <a:solidFill>
                  <a:srgbClr val="FFFFFF"/>
                </a:solidFill>
                <a:latin typeface="+mn-lt"/>
                <a:ea typeface="+mn-ea"/>
                <a:cs typeface="+mn-cs"/>
                <a:sym typeface="Helvetica Neue Medium"/>
              </a:defRPr>
            </a:pPr>
          </a:p>
        </p:txBody>
      </p:sp>
      <p:sp>
        <p:nvSpPr>
          <p:cNvPr id="186" name="Rectangle"/>
          <p:cNvSpPr/>
          <p:nvPr/>
        </p:nvSpPr>
        <p:spPr>
          <a:xfrm>
            <a:off x="1371551" y="1800445"/>
            <a:ext cx="7607388" cy="10115110"/>
          </a:xfrm>
          <a:prstGeom prst="rect">
            <a:avLst/>
          </a:prstGeom>
          <a:ln w="63500">
            <a:solidFill>
              <a:srgbClr val="011993"/>
            </a:solidFill>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56"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3"/>
                </p:tgtEl>
              </p:cMediaNode>
            </p:video>
            <p:seq concurrent="1" prevAc="none" nextAc="seek">
              <p:cTn id="8" evtFilter="cancelBubble" nodeType="interactiveSeq" restart="whenNotActive" fill="hold">
                <p:stCondLst>
                  <p:cond delay="0" evt="onClick">
                    <p:tgtEl>
                      <p:spTgt spid="18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83"/>
                                        </p:tgtEl>
                                      </p:cBhvr>
                                    </p:cmd>
                                  </p:childTnLst>
                                </p:cTn>
                              </p:par>
                            </p:childTnLst>
                          </p:cTn>
                        </p:par>
                      </p:childTnLst>
                    </p:cTn>
                  </p:par>
                </p:childTnLst>
              </p:cTn>
              <p:nextCondLst>
                <p:cond delay="0" evt="onClick">
                  <p:tgtEl>
                    <p:spTgt spid="18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1676400" y="9293"/>
            <a:ext cx="21031200" cy="1117011"/>
          </a:xfrm>
          <a:prstGeom prst="rect">
            <a:avLst/>
          </a:prstGeom>
        </p:spPr>
        <p:txBody>
          <a:bodyPr/>
          <a:lstStyle>
            <a:lvl1pPr algn="ctr" defTabSz="1609344">
              <a:defRPr sz="6160"/>
            </a:lvl1pPr>
          </a:lstStyle>
          <a:p>
            <a:pPr/>
            <a:r>
              <a:t>A typical workflow for molecular dynamics</a:t>
            </a:r>
          </a:p>
        </p:txBody>
      </p:sp>
      <p:sp>
        <p:nvSpPr>
          <p:cNvPr id="189" name="Get protein structure"/>
          <p:cNvSpPr/>
          <p:nvPr/>
        </p:nvSpPr>
        <p:spPr>
          <a:xfrm>
            <a:off x="2395334" y="1783132"/>
            <a:ext cx="2951428" cy="926879"/>
          </a:xfrm>
          <a:prstGeom prst="rect">
            <a:avLst/>
          </a:prstGeom>
          <a:solidFill>
            <a:schemeClr val="accent1">
              <a:hueOff val="114395"/>
              <a:lumOff val="-24975"/>
              <a:alpha val="40000"/>
            </a:schemeClr>
          </a:solidFill>
          <a:ln w="12700">
            <a:miter lim="400000"/>
          </a:ln>
          <a:effectLst>
            <a:outerShdw sx="100000" sy="100000" kx="0" ky="0" algn="b" rotWithShape="0" blurRad="12700" dist="0" dir="5400000">
              <a:srgbClr val="000000">
                <a:alpha val="0"/>
              </a:srgbClr>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defRPr>
            </a:lvl1pPr>
          </a:lstStyle>
          <a:p>
            <a:pPr/>
            <a:r>
              <a:t>Get protein structure</a:t>
            </a:r>
          </a:p>
        </p:txBody>
      </p:sp>
      <p:sp>
        <p:nvSpPr>
          <p:cNvPr id="190" name="Prep for simulation"/>
          <p:cNvSpPr/>
          <p:nvPr/>
        </p:nvSpPr>
        <p:spPr>
          <a:xfrm>
            <a:off x="2076299" y="3772628"/>
            <a:ext cx="3589498" cy="748653"/>
          </a:xfrm>
          <a:prstGeom prst="rect">
            <a:avLst/>
          </a:prstGeom>
          <a:solidFill>
            <a:srgbClr val="51A7F9">
              <a:alpha val="40000"/>
            </a:srgbClr>
          </a:solidFill>
          <a:ln w="12700">
            <a:miter lim="400000"/>
          </a:ln>
          <a:effectLst>
            <a:outerShdw sx="100000" sy="100000" kx="0" ky="0" algn="b" rotWithShape="0" blurRad="12700" dist="0" dir="5400000">
              <a:srgbClr val="000000">
                <a:alpha val="35000"/>
              </a:srgbClr>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Prep for simulation</a:t>
            </a:r>
          </a:p>
        </p:txBody>
      </p:sp>
      <p:sp>
        <p:nvSpPr>
          <p:cNvPr id="191" name="Run Simulation Protocol"/>
          <p:cNvSpPr/>
          <p:nvPr/>
        </p:nvSpPr>
        <p:spPr>
          <a:xfrm>
            <a:off x="1336761" y="7385110"/>
            <a:ext cx="4956187" cy="1657021"/>
          </a:xfrm>
          <a:prstGeom prst="rect">
            <a:avLst/>
          </a:prstGeom>
          <a:solidFill>
            <a:srgbClr val="008F00">
              <a:alpha val="40112"/>
            </a:srgbClr>
          </a:solidFill>
          <a:ln w="12700">
            <a:solidFill>
              <a:srgbClr val="4F81BD">
                <a:alpha val="40112"/>
              </a:srgbClr>
            </a:solidFill>
          </a:ln>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Run Simulation Protocol</a:t>
            </a:r>
          </a:p>
        </p:txBody>
      </p:sp>
      <p:sp>
        <p:nvSpPr>
          <p:cNvPr id="192" name="Simulation Analysis"/>
          <p:cNvSpPr/>
          <p:nvPr/>
        </p:nvSpPr>
        <p:spPr>
          <a:xfrm>
            <a:off x="1336761" y="10329077"/>
            <a:ext cx="4915130" cy="1168760"/>
          </a:xfrm>
          <a:prstGeom prst="rect">
            <a:avLst/>
          </a:prstGeom>
          <a:solidFill>
            <a:srgbClr val="942193">
              <a:alpha val="40112"/>
            </a:srgbClr>
          </a:solidFill>
          <a:ln w="12700">
            <a:solidFill>
              <a:srgbClr val="4F81BD">
                <a:alpha val="40112"/>
              </a:srgbClr>
            </a:solidFill>
          </a:ln>
          <a:effectLst>
            <a:outerShdw sx="100000" sy="100000" kx="0" ky="0" algn="b" rotWithShape="0" blurRad="12700" dist="0" dir="5400000">
              <a:srgbClr val="000000"/>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latin typeface="+mj-lt"/>
                <a:ea typeface="+mj-ea"/>
                <a:cs typeface="+mj-cs"/>
                <a:sym typeface="Helvetica"/>
              </a:defRPr>
            </a:lvl1pPr>
          </a:lstStyle>
          <a:p>
            <a:pPr/>
            <a:r>
              <a:t>Simulation Analysis</a:t>
            </a:r>
          </a:p>
        </p:txBody>
      </p:sp>
      <p:sp>
        <p:nvSpPr>
          <p:cNvPr id="193" name="Line"/>
          <p:cNvSpPr/>
          <p:nvPr/>
        </p:nvSpPr>
        <p:spPr>
          <a:xfrm>
            <a:off x="3814854" y="2858781"/>
            <a:ext cx="1" cy="765077"/>
          </a:xfrm>
          <a:prstGeom prst="line">
            <a:avLst/>
          </a:prstGeom>
          <a:ln w="38100">
            <a:solidFill>
              <a:srgbClr val="4F81BD">
                <a:alpha val="40000"/>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194" name="Line"/>
          <p:cNvSpPr/>
          <p:nvPr/>
        </p:nvSpPr>
        <p:spPr>
          <a:xfrm>
            <a:off x="3808315" y="4699614"/>
            <a:ext cx="1" cy="765077"/>
          </a:xfrm>
          <a:prstGeom prst="line">
            <a:avLst/>
          </a:prstGeom>
          <a:ln w="38100">
            <a:solidFill>
              <a:srgbClr val="4F81BD">
                <a:alpha val="40000"/>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195" name="Simulation setup"/>
          <p:cNvSpPr/>
          <p:nvPr/>
        </p:nvSpPr>
        <p:spPr>
          <a:xfrm>
            <a:off x="1684122" y="5590248"/>
            <a:ext cx="4373852" cy="748653"/>
          </a:xfrm>
          <a:prstGeom prst="rect">
            <a:avLst/>
          </a:prstGeom>
          <a:solidFill>
            <a:srgbClr val="009193"/>
          </a:solidFill>
          <a:ln w="12700">
            <a:miter lim="400000"/>
          </a:ln>
          <a:effectLst>
            <a:outerShdw sx="100000" sy="100000" kx="0" ky="0" algn="b" rotWithShape="0" blurRad="12700" dist="0" dir="5400000">
              <a:srgbClr val="000000"/>
            </a:outerShdw>
          </a:effectLst>
          <a:extLst>
            <a:ext uri="{C572A759-6A51-4108-AA02-DFA0A04FC94B}">
              <ma14:wrappingTextBoxFlag xmlns:ma14="http://schemas.microsoft.com/office/mac/drawingml/2011/main" val="1"/>
            </a:ext>
          </a:extLst>
        </p:spPr>
        <p:txBody>
          <a:bodyPr lIns="29756" tIns="29756" rIns="29756" bIns="29756" anchor="ctr"/>
          <a:lstStyle>
            <a:lvl1pPr defTabSz="1300479">
              <a:defRPr b="0">
                <a:solidFill>
                  <a:srgbClr val="FFFFFF"/>
                </a:solidFill>
              </a:defRPr>
            </a:lvl1pPr>
          </a:lstStyle>
          <a:p>
            <a:pPr/>
            <a:r>
              <a:t>Simulation setup</a:t>
            </a:r>
          </a:p>
        </p:txBody>
      </p:sp>
      <p:sp>
        <p:nvSpPr>
          <p:cNvPr id="196" name="Line"/>
          <p:cNvSpPr/>
          <p:nvPr/>
        </p:nvSpPr>
        <p:spPr>
          <a:xfrm>
            <a:off x="3794325" y="6512887"/>
            <a:ext cx="1" cy="765077"/>
          </a:xfrm>
          <a:prstGeom prst="line">
            <a:avLst/>
          </a:prstGeom>
          <a:ln w="38100">
            <a:solidFill>
              <a:srgbClr val="4F81BD">
                <a:alpha val="40112"/>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197" name="Line"/>
          <p:cNvSpPr/>
          <p:nvPr/>
        </p:nvSpPr>
        <p:spPr>
          <a:xfrm>
            <a:off x="3808314" y="9215846"/>
            <a:ext cx="1" cy="943303"/>
          </a:xfrm>
          <a:prstGeom prst="line">
            <a:avLst/>
          </a:prstGeom>
          <a:ln w="38100">
            <a:solidFill>
              <a:srgbClr val="4F81BD">
                <a:alpha val="40112"/>
              </a:srgbClr>
            </a:solidFill>
            <a:tailEnd type="triangle"/>
          </a:ln>
          <a:effectLst>
            <a:outerShdw sx="100000" sy="100000" kx="0" ky="0" algn="b" rotWithShape="0" blurRad="12700" dist="0" dir="5400000">
              <a:srgbClr val="000000">
                <a:alpha val="38000"/>
              </a:srgbClr>
            </a:outerShdw>
          </a:effectLst>
        </p:spPr>
        <p:txBody>
          <a:bodyPr lIns="29756" tIns="29756" rIns="29756" bIns="29756"/>
          <a:lstStyle/>
          <a:p>
            <a:pPr algn="l" defTabSz="1300479">
              <a:defRPr b="0" sz="2400">
                <a:latin typeface="Calibri"/>
                <a:ea typeface="Calibri"/>
                <a:cs typeface="Calibri"/>
                <a:sym typeface="Calibri"/>
              </a:defRPr>
            </a:pPr>
          </a:p>
        </p:txBody>
      </p:sp>
      <p:sp>
        <p:nvSpPr>
          <p:cNvPr id="198" name="Rectangle"/>
          <p:cNvSpPr/>
          <p:nvPr/>
        </p:nvSpPr>
        <p:spPr>
          <a:xfrm>
            <a:off x="9536328" y="6114259"/>
            <a:ext cx="9696454" cy="3754658"/>
          </a:xfrm>
          <a:prstGeom prst="rect">
            <a:avLst/>
          </a:prstGeom>
          <a:solidFill>
            <a:srgbClr val="FFFFFF"/>
          </a:solidFill>
          <a:ln w="38100">
            <a:solidFill>
              <a:srgbClr val="9BBB59"/>
            </a:solidFill>
          </a:ln>
          <a:effectLst>
            <a:outerShdw sx="100000" sy="100000" kx="0" ky="0" algn="b" rotWithShape="0" blurRad="12700" dist="0" dir="5400000">
              <a:srgbClr val="000000">
                <a:alpha val="35000"/>
              </a:srgbClr>
            </a:outerShdw>
          </a:effectLst>
        </p:spPr>
        <p:txBody>
          <a:bodyPr lIns="29756" tIns="29756" rIns="29756" bIns="29756" anchor="ctr"/>
          <a:lstStyle/>
          <a:p>
            <a:pPr algn="l" defTabSz="1300479">
              <a:defRPr b="0" sz="2400">
                <a:latin typeface="Calibri"/>
                <a:ea typeface="Calibri"/>
                <a:cs typeface="Calibri"/>
                <a:sym typeface="Calibri"/>
              </a:defRPr>
            </a:pPr>
          </a:p>
        </p:txBody>
      </p:sp>
      <p:sp>
        <p:nvSpPr>
          <p:cNvPr id="199" name="Gromacs"/>
          <p:cNvSpPr txBox="1"/>
          <p:nvPr/>
        </p:nvSpPr>
        <p:spPr>
          <a:xfrm>
            <a:off x="10551520" y="6467294"/>
            <a:ext cx="1925813" cy="767472"/>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lstStyle>
          <a:p>
            <a:pPr/>
            <a:r>
              <a:t>Gromacs</a:t>
            </a:r>
          </a:p>
        </p:txBody>
      </p:sp>
      <p:sp>
        <p:nvSpPr>
          <p:cNvPr id="200" name="Rectangle 5"/>
          <p:cNvSpPr txBox="1"/>
          <p:nvPr/>
        </p:nvSpPr>
        <p:spPr>
          <a:xfrm>
            <a:off x="12009752" y="5801841"/>
            <a:ext cx="258974" cy="51960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914400">
              <a:defRPr b="0" sz="1800" u="sng">
                <a:noFill/>
                <a:latin typeface="Arial"/>
                <a:ea typeface="Arial"/>
                <a:cs typeface="Arial"/>
                <a:sym typeface="Arial"/>
                <a:hlinkClick r:id="rId2" invalidUrl="" action="" tgtFrame="" tooltip="" history="1" highlightClick="0" endSnd="0"/>
              </a:defRPr>
            </a:lvl1pPr>
          </a:lstStyle>
          <a:p>
            <a:pPr>
              <a:defRPr u="none">
                <a:solidFill>
                  <a:srgbClr val="0365C0"/>
                </a:solidFill>
              </a:defRPr>
            </a:pPr>
            <a:r>
              <a:rPr u="sng">
                <a:noFill/>
                <a:hlinkClick r:id="rId2" invalidUrl="" action="" tgtFrame="" tooltip="" history="1" highlightClick="0" endSnd="0"/>
              </a:rPr>
              <a:t> </a:t>
            </a:r>
          </a:p>
        </p:txBody>
      </p:sp>
      <p:sp>
        <p:nvSpPr>
          <p:cNvPr id="201" name="Rectangle 5"/>
          <p:cNvSpPr txBox="1"/>
          <p:nvPr/>
        </p:nvSpPr>
        <p:spPr>
          <a:xfrm>
            <a:off x="11911467" y="7295064"/>
            <a:ext cx="258974" cy="5196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914400">
              <a:defRPr b="0" sz="1800" u="sng">
                <a:noFill/>
                <a:latin typeface="Arial"/>
                <a:ea typeface="Arial"/>
                <a:cs typeface="Arial"/>
                <a:sym typeface="Arial"/>
                <a:hlinkClick r:id="rId3" invalidUrl="" action="" tgtFrame="" tooltip="" history="1" highlightClick="0" endSnd="0"/>
              </a:defRPr>
            </a:lvl1pPr>
          </a:lstStyle>
          <a:p>
            <a:pPr>
              <a:defRPr u="none">
                <a:solidFill>
                  <a:srgbClr val="0365C0"/>
                </a:solidFill>
              </a:defRPr>
            </a:pPr>
            <a:r>
              <a:rPr u="sng">
                <a:noFill/>
                <a:hlinkClick r:id="rId3" invalidUrl="" action="" tgtFrame="" tooltip="" history="1" highlightClick="0" endSnd="0"/>
              </a:rPr>
              <a:t> </a:t>
            </a:r>
          </a:p>
        </p:txBody>
      </p:sp>
      <p:sp>
        <p:nvSpPr>
          <p:cNvPr id="202" name="Amber"/>
          <p:cNvSpPr txBox="1"/>
          <p:nvPr/>
        </p:nvSpPr>
        <p:spPr>
          <a:xfrm>
            <a:off x="10987505" y="7438345"/>
            <a:ext cx="1696224" cy="553244"/>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defRPr>
                <a:solidFill>
                  <a:srgbClr val="C82506"/>
                </a:solidFill>
              </a:defRPr>
            </a:lvl1pPr>
          </a:lstStyle>
          <a:p>
            <a:pPr/>
            <a:r>
              <a:t>Amber</a:t>
            </a:r>
          </a:p>
        </p:txBody>
      </p:sp>
      <p:sp>
        <p:nvSpPr>
          <p:cNvPr id="203" name="NAMD"/>
          <p:cNvSpPr txBox="1"/>
          <p:nvPr/>
        </p:nvSpPr>
        <p:spPr>
          <a:xfrm>
            <a:off x="12932312" y="7261421"/>
            <a:ext cx="1696225" cy="55324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lstStyle>
          <a:p>
            <a:pPr/>
            <a:r>
              <a:t>NAMD</a:t>
            </a:r>
          </a:p>
        </p:txBody>
      </p:sp>
      <p:sp>
        <p:nvSpPr>
          <p:cNvPr id="204" name="OpenMM"/>
          <p:cNvSpPr txBox="1"/>
          <p:nvPr/>
        </p:nvSpPr>
        <p:spPr>
          <a:xfrm>
            <a:off x="15090264" y="6498449"/>
            <a:ext cx="2329817" cy="70516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defRPr>
                <a:solidFill>
                  <a:srgbClr val="C82506"/>
                </a:solidFill>
              </a:defRPr>
            </a:lvl1pPr>
          </a:lstStyle>
          <a:p>
            <a:pPr/>
            <a:r>
              <a:t>OpenMM</a:t>
            </a:r>
          </a:p>
        </p:txBody>
      </p:sp>
      <p:sp>
        <p:nvSpPr>
          <p:cNvPr id="205" name="SOMD"/>
          <p:cNvSpPr txBox="1"/>
          <p:nvPr/>
        </p:nvSpPr>
        <p:spPr>
          <a:xfrm>
            <a:off x="14809668" y="8374883"/>
            <a:ext cx="1696224" cy="55324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defRPr>
                <a:solidFill>
                  <a:srgbClr val="C82506"/>
                </a:solidFill>
              </a:defRPr>
            </a:lvl1pPr>
          </a:lstStyle>
          <a:p>
            <a:pPr/>
            <a:r>
              <a:t>SOMD</a:t>
            </a:r>
          </a:p>
        </p:txBody>
      </p:sp>
      <p:sp>
        <p:nvSpPr>
          <p:cNvPr id="206" name="DLPoly"/>
          <p:cNvSpPr txBox="1"/>
          <p:nvPr/>
        </p:nvSpPr>
        <p:spPr>
          <a:xfrm>
            <a:off x="16366008" y="7436666"/>
            <a:ext cx="1696225" cy="55324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lstStyle>
          <a:p>
            <a:pPr/>
            <a:r>
              <a:t>DLPoly</a:t>
            </a:r>
          </a:p>
        </p:txBody>
      </p:sp>
      <p:sp>
        <p:nvSpPr>
          <p:cNvPr id="207" name="Charmm"/>
          <p:cNvSpPr txBox="1"/>
          <p:nvPr/>
        </p:nvSpPr>
        <p:spPr>
          <a:xfrm>
            <a:off x="17529993" y="8651504"/>
            <a:ext cx="2329816" cy="70516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lstStyle>
          <a:p>
            <a:pPr/>
            <a:r>
              <a:t>Charmm</a:t>
            </a:r>
          </a:p>
        </p:txBody>
      </p:sp>
      <p:sp>
        <p:nvSpPr>
          <p:cNvPr id="208" name="Python API"/>
          <p:cNvSpPr txBox="1"/>
          <p:nvPr/>
        </p:nvSpPr>
        <p:spPr>
          <a:xfrm>
            <a:off x="19305150" y="6819459"/>
            <a:ext cx="1518152" cy="70516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defRPr sz="2000">
                <a:solidFill>
                  <a:srgbClr val="C82506"/>
                </a:solidFill>
              </a:defRPr>
            </a:lvl1pPr>
          </a:lstStyle>
          <a:p>
            <a:pPr/>
            <a:r>
              <a:t>Python API</a:t>
            </a:r>
          </a:p>
        </p:txBody>
      </p:sp>
      <p:sp>
        <p:nvSpPr>
          <p:cNvPr id="209" name="[…]"/>
          <p:cNvSpPr txBox="1"/>
          <p:nvPr/>
        </p:nvSpPr>
        <p:spPr>
          <a:xfrm>
            <a:off x="17935824" y="9330510"/>
            <a:ext cx="1518152" cy="55324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defTabSz="1300479">
              <a:defRPr sz="2000"/>
            </a:lvl1pPr>
          </a:lstStyle>
          <a:p>
            <a:pPr/>
            <a:r>
              <a:t>[…]</a:t>
            </a:r>
          </a:p>
        </p:txBody>
      </p:sp>
      <p:sp>
        <p:nvSpPr>
          <p:cNvPr id="210" name="mostly C++…"/>
          <p:cNvSpPr txBox="1"/>
          <p:nvPr/>
        </p:nvSpPr>
        <p:spPr>
          <a:xfrm>
            <a:off x="19456017" y="8651504"/>
            <a:ext cx="1919792" cy="1122486"/>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p>
            <a:pPr algn="l" defTabSz="1300479">
              <a:defRPr sz="2000"/>
            </a:pPr>
            <a:r>
              <a:t>mostly C++</a:t>
            </a:r>
          </a:p>
          <a:p>
            <a:pPr algn="l" defTabSz="1300479">
              <a:defRPr sz="2000"/>
            </a:pPr>
            <a:r>
              <a:t>commandline</a:t>
            </a:r>
          </a:p>
        </p:txBody>
      </p:sp>
      <p:sp>
        <p:nvSpPr>
          <p:cNvPr id="211" name="BioSimSpace"/>
          <p:cNvSpPr txBox="1"/>
          <p:nvPr/>
        </p:nvSpPr>
        <p:spPr>
          <a:xfrm>
            <a:off x="10330701" y="8936125"/>
            <a:ext cx="3319340" cy="553243"/>
          </a:xfrm>
          <a:prstGeom prst="rect">
            <a:avLst/>
          </a:prstGeom>
          <a:ln w="12700">
            <a:miter lim="400000"/>
          </a:ln>
          <a:extLst>
            <a:ext uri="{C572A759-6A51-4108-AA02-DFA0A04FC94B}">
              <ma14:wrappingTextBoxFlag xmlns:ma14="http://schemas.microsoft.com/office/mac/drawingml/2011/main" val="1"/>
            </a:ext>
          </a:extLst>
        </p:spPr>
        <p:txBody>
          <a:bodyPr lIns="29756" tIns="29756" rIns="29756" bIns="29756"/>
          <a:lstStyle>
            <a:lvl1pPr algn="l" defTabSz="1300479"/>
          </a:lstStyle>
          <a:p>
            <a:pPr/>
            <a:r>
              <a:t>BioSimSpace</a:t>
            </a:r>
          </a:p>
        </p:txBody>
      </p:sp>
      <p:sp>
        <p:nvSpPr>
          <p:cNvPr id="212" name="Tick"/>
          <p:cNvSpPr/>
          <p:nvPr/>
        </p:nvSpPr>
        <p:spPr>
          <a:xfrm>
            <a:off x="6242241" y="3588339"/>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b="0" sz="3600">
                <a:latin typeface="Franklin Gothic Book"/>
                <a:ea typeface="Franklin Gothic Book"/>
                <a:cs typeface="Franklin Gothic Book"/>
                <a:sym typeface="Franklin Gothic Book"/>
              </a:defRPr>
            </a:pPr>
          </a:p>
        </p:txBody>
      </p:sp>
      <p:sp>
        <p:nvSpPr>
          <p:cNvPr id="213" name="Tick"/>
          <p:cNvSpPr/>
          <p:nvPr/>
        </p:nvSpPr>
        <p:spPr>
          <a:xfrm>
            <a:off x="6160844" y="1739932"/>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FFFFFF"/>
          </a:solidFill>
          <a:ln w="25400">
            <a:solidFill>
              <a:srgbClr val="4A66AC"/>
            </a:solidFill>
            <a:miter/>
          </a:ln>
        </p:spPr>
        <p:txBody>
          <a:bodyPr tIns="91439" bIns="91439" anchor="ctr"/>
          <a:lstStyle/>
          <a:p>
            <a:pPr algn="l" defTabSz="914400">
              <a:defRPr b="0" sz="3600">
                <a:latin typeface="Franklin Gothic Book"/>
                <a:ea typeface="Franklin Gothic Book"/>
                <a:cs typeface="Franklin Gothic Book"/>
                <a:sym typeface="Franklin Gothic Book"/>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1" name="Group"/>
          <p:cNvGrpSpPr/>
          <p:nvPr/>
        </p:nvGrpSpPr>
        <p:grpSpPr>
          <a:xfrm>
            <a:off x="5996305" y="9341540"/>
            <a:ext cx="15009889" cy="2917338"/>
            <a:chOff x="0" y="0"/>
            <a:chExt cx="15009888" cy="2917337"/>
          </a:xfrm>
        </p:grpSpPr>
        <p:grpSp>
          <p:nvGrpSpPr>
            <p:cNvPr id="228" name="Group"/>
            <p:cNvGrpSpPr/>
            <p:nvPr/>
          </p:nvGrpSpPr>
          <p:grpSpPr>
            <a:xfrm>
              <a:off x="-1" y="0"/>
              <a:ext cx="14705758" cy="2908004"/>
              <a:chOff x="0" y="0"/>
              <a:chExt cx="14705756" cy="2908003"/>
            </a:xfrm>
          </p:grpSpPr>
          <p:sp>
            <p:nvSpPr>
              <p:cNvPr id="216" name="NVT/NPT equilibration"/>
              <p:cNvSpPr txBox="1"/>
              <p:nvPr/>
            </p:nvSpPr>
            <p:spPr>
              <a:xfrm>
                <a:off x="3028647" y="595844"/>
                <a:ext cx="2592925" cy="1056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2400"/>
                </a:lvl1pPr>
              </a:lstStyle>
              <a:p>
                <a:pPr/>
                <a:r>
                  <a:t>NVT/NPT equilibration</a:t>
                </a:r>
              </a:p>
            </p:txBody>
          </p:sp>
          <p:sp>
            <p:nvSpPr>
              <p:cNvPr id="217" name="Minimize the positions"/>
              <p:cNvSpPr txBox="1"/>
              <p:nvPr/>
            </p:nvSpPr>
            <p:spPr>
              <a:xfrm>
                <a:off x="8561150" y="598213"/>
                <a:ext cx="3153430" cy="10897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2400"/>
                </a:lvl1pPr>
              </a:lstStyle>
              <a:p>
                <a:pPr/>
                <a:r>
                  <a:t>Minimize the positions</a:t>
                </a:r>
              </a:p>
            </p:txBody>
          </p:sp>
          <p:grpSp>
            <p:nvGrpSpPr>
              <p:cNvPr id="220" name="Group"/>
              <p:cNvGrpSpPr/>
              <p:nvPr/>
            </p:nvGrpSpPr>
            <p:grpSpPr>
              <a:xfrm>
                <a:off x="11838953" y="6079"/>
                <a:ext cx="2866804" cy="2895811"/>
                <a:chOff x="0" y="0"/>
                <a:chExt cx="2866803" cy="2895810"/>
              </a:xfrm>
            </p:grpSpPr>
            <p:pic>
              <p:nvPicPr>
                <p:cNvPr id="218" name="Image" descr="Image"/>
                <p:cNvPicPr>
                  <a:picLocks noChangeAspect="1"/>
                </p:cNvPicPr>
                <p:nvPr/>
              </p:nvPicPr>
              <p:blipFill>
                <a:blip r:embed="rId2">
                  <a:extLst/>
                </a:blip>
                <a:stretch>
                  <a:fillRect/>
                </a:stretch>
              </p:blipFill>
              <p:spPr>
                <a:xfrm>
                  <a:off x="0" y="108902"/>
                  <a:ext cx="2866804" cy="2557011"/>
                </a:xfrm>
                <a:prstGeom prst="rect">
                  <a:avLst/>
                </a:prstGeom>
                <a:ln w="12700" cap="flat">
                  <a:noFill/>
                  <a:miter lim="400000"/>
                </a:ln>
                <a:effectLst/>
              </p:spPr>
            </p:pic>
            <p:sp>
              <p:nvSpPr>
                <p:cNvPr id="219" name="Rectangle"/>
                <p:cNvSpPr/>
                <p:nvPr/>
              </p:nvSpPr>
              <p:spPr>
                <a:xfrm>
                  <a:off x="11498" y="0"/>
                  <a:ext cx="2843806" cy="2895811"/>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grpSp>
          <p:sp>
            <p:nvSpPr>
              <p:cNvPr id="221" name="Line"/>
              <p:cNvSpPr/>
              <p:nvPr/>
            </p:nvSpPr>
            <p:spPr>
              <a:xfrm flipH="1" flipV="1">
                <a:off x="9088056" y="1831558"/>
                <a:ext cx="182103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sp>
            <p:nvSpPr>
              <p:cNvPr id="222" name="Line"/>
              <p:cNvSpPr/>
              <p:nvPr/>
            </p:nvSpPr>
            <p:spPr>
              <a:xfrm flipH="1" flipV="1">
                <a:off x="2971806" y="1831558"/>
                <a:ext cx="237149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pic>
            <p:nvPicPr>
              <p:cNvPr id="223" name="Image" descr="Image"/>
              <p:cNvPicPr>
                <a:picLocks noChangeAspect="1"/>
              </p:cNvPicPr>
              <p:nvPr/>
            </p:nvPicPr>
            <p:blipFill>
              <a:blip r:embed="rId2">
                <a:extLst/>
              </a:blip>
              <a:stretch>
                <a:fillRect/>
              </a:stretch>
            </p:blipFill>
            <p:spPr>
              <a:xfrm>
                <a:off x="5943612" y="373839"/>
                <a:ext cx="2371494" cy="2115227"/>
              </a:xfrm>
              <a:prstGeom prst="rect">
                <a:avLst/>
              </a:prstGeom>
              <a:ln w="12700" cap="flat">
                <a:noFill/>
                <a:miter lim="400000"/>
              </a:ln>
              <a:effectLst/>
            </p:spPr>
          </p:pic>
          <p:sp>
            <p:nvSpPr>
              <p:cNvPr id="224" name="Rectangle"/>
              <p:cNvSpPr/>
              <p:nvPr/>
            </p:nvSpPr>
            <p:spPr>
              <a:xfrm>
                <a:off x="5692486" y="0"/>
                <a:ext cx="2812338" cy="2908004"/>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pic>
            <p:nvPicPr>
              <p:cNvPr id="225" name="Image" descr="Image"/>
              <p:cNvPicPr>
                <a:picLocks noChangeAspect="1"/>
              </p:cNvPicPr>
              <p:nvPr/>
            </p:nvPicPr>
            <p:blipFill>
              <a:blip r:embed="rId2">
                <a:extLst/>
              </a:blip>
              <a:stretch>
                <a:fillRect/>
              </a:stretch>
            </p:blipFill>
            <p:spPr>
              <a:xfrm>
                <a:off x="0" y="191827"/>
                <a:ext cx="2371494" cy="2115226"/>
              </a:xfrm>
              <a:prstGeom prst="rect">
                <a:avLst/>
              </a:prstGeom>
              <a:ln w="12700" cap="flat">
                <a:noFill/>
                <a:miter lim="400000"/>
              </a:ln>
              <a:effectLst/>
            </p:spPr>
          </p:pic>
          <p:sp>
            <p:nvSpPr>
              <p:cNvPr id="226" name="Rectangle"/>
              <p:cNvSpPr/>
              <p:nvPr/>
            </p:nvSpPr>
            <p:spPr>
              <a:xfrm>
                <a:off x="18346" y="18071"/>
                <a:ext cx="2542866" cy="2849288"/>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sp>
            <p:nvSpPr>
              <p:cNvPr id="227" name="Equilibrated system"/>
              <p:cNvSpPr txBox="1"/>
              <p:nvPr/>
            </p:nvSpPr>
            <p:spPr>
              <a:xfrm>
                <a:off x="63047" y="2191924"/>
                <a:ext cx="2453465" cy="693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Equilibrated system</a:t>
                </a:r>
              </a:p>
            </p:txBody>
          </p:sp>
        </p:grpSp>
        <p:sp>
          <p:nvSpPr>
            <p:cNvPr id="229" name="Solvated protein  +  forcefield"/>
            <p:cNvSpPr txBox="1"/>
            <p:nvPr/>
          </p:nvSpPr>
          <p:spPr>
            <a:xfrm>
              <a:off x="11770358" y="2165435"/>
              <a:ext cx="3239531" cy="693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Solvated protein  +  forcefield</a:t>
              </a:r>
            </a:p>
          </p:txBody>
        </p:sp>
        <p:sp>
          <p:nvSpPr>
            <p:cNvPr id="230" name="minimized protein"/>
            <p:cNvSpPr txBox="1"/>
            <p:nvPr/>
          </p:nvSpPr>
          <p:spPr>
            <a:xfrm>
              <a:off x="6006658" y="2524117"/>
              <a:ext cx="2453466" cy="39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minimized protein </a:t>
              </a:r>
            </a:p>
          </p:txBody>
        </p:sp>
      </p:grpSp>
      <p:sp>
        <p:nvSpPr>
          <p:cNvPr id="232" name="Disulphide bridges"/>
          <p:cNvSpPr txBox="1"/>
          <p:nvPr/>
        </p:nvSpPr>
        <p:spPr>
          <a:xfrm rot="16200000">
            <a:off x="7480417" y="3072382"/>
            <a:ext cx="1374147" cy="678689"/>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778933">
              <a:defRPr b="0" sz="2000"/>
            </a:lvl1pPr>
          </a:lstStyle>
          <a:p>
            <a:pPr/>
            <a:r>
              <a:t>Disulphide bridges</a:t>
            </a:r>
          </a:p>
        </p:txBody>
      </p:sp>
      <p:sp>
        <p:nvSpPr>
          <p:cNvPr id="233" name="Protonation"/>
          <p:cNvSpPr txBox="1"/>
          <p:nvPr/>
        </p:nvSpPr>
        <p:spPr>
          <a:xfrm rot="16200000">
            <a:off x="8197209" y="3026067"/>
            <a:ext cx="1406145" cy="37388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778933">
              <a:defRPr b="0" sz="2000"/>
            </a:lvl1pPr>
          </a:lstStyle>
          <a:p>
            <a:pPr/>
            <a:r>
              <a:t>Protonation</a:t>
            </a:r>
          </a:p>
        </p:txBody>
      </p:sp>
      <p:sp>
        <p:nvSpPr>
          <p:cNvPr id="234" name="Alternative side chains"/>
          <p:cNvSpPr txBox="1"/>
          <p:nvPr/>
        </p:nvSpPr>
        <p:spPr>
          <a:xfrm rot="16200000">
            <a:off x="8079410" y="5016281"/>
            <a:ext cx="1388592" cy="678689"/>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778933">
              <a:defRPr b="0" sz="2000"/>
            </a:lvl1pPr>
          </a:lstStyle>
          <a:p>
            <a:pPr/>
            <a:r>
              <a:t>Alternative side chains</a:t>
            </a:r>
          </a:p>
        </p:txBody>
      </p:sp>
      <p:sp>
        <p:nvSpPr>
          <p:cNvPr id="235" name="Crystal Waters…"/>
          <p:cNvSpPr txBox="1"/>
          <p:nvPr/>
        </p:nvSpPr>
        <p:spPr>
          <a:xfrm rot="16200000">
            <a:off x="7295254" y="5016281"/>
            <a:ext cx="1744473" cy="67868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778933">
              <a:defRPr b="0" sz="2000"/>
            </a:pPr>
            <a:r>
              <a:t>Crystal Waters</a:t>
            </a:r>
          </a:p>
          <a:p>
            <a:pPr defTabSz="778933">
              <a:defRPr b="0" sz="2000"/>
            </a:pPr>
            <a:r>
              <a:t>Cofactors</a:t>
            </a:r>
          </a:p>
        </p:txBody>
      </p:sp>
      <p:sp>
        <p:nvSpPr>
          <p:cNvPr id="236" name="Line"/>
          <p:cNvSpPr/>
          <p:nvPr/>
        </p:nvSpPr>
        <p:spPr>
          <a:xfrm>
            <a:off x="7274864" y="4199736"/>
            <a:ext cx="2444805" cy="1"/>
          </a:xfrm>
          <a:prstGeom prst="line">
            <a:avLst/>
          </a:prstGeom>
          <a:ln w="63500">
            <a:solidFill>
              <a:srgbClr val="5E5E5E"/>
            </a:solidFill>
            <a:miter lim="400000"/>
            <a:tailEnd type="triangle"/>
          </a:ln>
        </p:spPr>
        <p:txBody>
          <a:bodyPr lIns="38100" tIns="38100" rIns="38100" bIns="38100" anchor="ctr"/>
          <a:lstStyle/>
          <a:p>
            <a:pPr defTabSz="778933">
              <a:defRPr sz="3200"/>
            </a:pPr>
          </a:p>
        </p:txBody>
      </p:sp>
      <p:grpSp>
        <p:nvGrpSpPr>
          <p:cNvPr id="240" name="Group"/>
          <p:cNvGrpSpPr/>
          <p:nvPr/>
        </p:nvGrpSpPr>
        <p:grpSpPr>
          <a:xfrm>
            <a:off x="17190146" y="2255632"/>
            <a:ext cx="3432103" cy="3393737"/>
            <a:chOff x="0" y="0"/>
            <a:chExt cx="3432102" cy="3393736"/>
          </a:xfrm>
        </p:grpSpPr>
        <p:pic>
          <p:nvPicPr>
            <p:cNvPr id="237" name="Image" descr="Image"/>
            <p:cNvPicPr>
              <a:picLocks noChangeAspect="1"/>
            </p:cNvPicPr>
            <p:nvPr/>
          </p:nvPicPr>
          <p:blipFill>
            <a:blip r:embed="rId2">
              <a:extLst/>
            </a:blip>
            <a:stretch>
              <a:fillRect/>
            </a:stretch>
          </p:blipFill>
          <p:spPr>
            <a:xfrm>
              <a:off x="0" y="182479"/>
              <a:ext cx="3043913" cy="2714982"/>
            </a:xfrm>
            <a:prstGeom prst="rect">
              <a:avLst/>
            </a:prstGeom>
            <a:ln w="12700" cap="flat">
              <a:noFill/>
              <a:miter lim="400000"/>
            </a:ln>
            <a:effectLst/>
          </p:spPr>
        </p:pic>
        <p:sp>
          <p:nvSpPr>
            <p:cNvPr id="238" name="Rectangle"/>
            <p:cNvSpPr/>
            <p:nvPr/>
          </p:nvSpPr>
          <p:spPr>
            <a:xfrm>
              <a:off x="19267" y="0"/>
              <a:ext cx="3412836" cy="3393737"/>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sp>
          <p:nvSpPr>
            <p:cNvPr id="239" name="Solvated protein"/>
            <p:cNvSpPr txBox="1"/>
            <p:nvPr/>
          </p:nvSpPr>
          <p:spPr>
            <a:xfrm>
              <a:off x="197336" y="2781930"/>
              <a:ext cx="2245305" cy="412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Solvated protein </a:t>
              </a:r>
            </a:p>
          </p:txBody>
        </p:sp>
      </p:grpSp>
      <p:pic>
        <p:nvPicPr>
          <p:cNvPr id="241" name="Image" descr="Image"/>
          <p:cNvPicPr>
            <a:picLocks noChangeAspect="1"/>
          </p:cNvPicPr>
          <p:nvPr/>
        </p:nvPicPr>
        <p:blipFill>
          <a:blip r:embed="rId3">
            <a:extLst/>
          </a:blip>
          <a:stretch>
            <a:fillRect/>
          </a:stretch>
        </p:blipFill>
        <p:spPr>
          <a:xfrm>
            <a:off x="3532366" y="2236448"/>
            <a:ext cx="3940283" cy="3940283"/>
          </a:xfrm>
          <a:prstGeom prst="rect">
            <a:avLst/>
          </a:prstGeom>
          <a:ln w="12700">
            <a:miter lim="400000"/>
          </a:ln>
        </p:spPr>
      </p:pic>
      <p:sp>
        <p:nvSpPr>
          <p:cNvPr id="242" name="Solvate in water and add ions"/>
          <p:cNvSpPr txBox="1"/>
          <p:nvPr/>
        </p:nvSpPr>
        <p:spPr>
          <a:xfrm>
            <a:off x="11131379" y="3600907"/>
            <a:ext cx="240003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2400"/>
            </a:lvl1pPr>
          </a:lstStyle>
          <a:p>
            <a:pPr/>
            <a:r>
              <a:t>Solvate in water and add ions</a:t>
            </a:r>
          </a:p>
        </p:txBody>
      </p:sp>
      <p:sp>
        <p:nvSpPr>
          <p:cNvPr id="243" name="Line"/>
          <p:cNvSpPr/>
          <p:nvPr/>
        </p:nvSpPr>
        <p:spPr>
          <a:xfrm>
            <a:off x="14201317" y="4199736"/>
            <a:ext cx="1385966" cy="1"/>
          </a:xfrm>
          <a:prstGeom prst="line">
            <a:avLst/>
          </a:prstGeom>
          <a:ln w="63500">
            <a:solidFill>
              <a:srgbClr val="5E5E5E"/>
            </a:solidFill>
            <a:miter lim="400000"/>
            <a:tailEnd type="triangle"/>
          </a:ln>
        </p:spPr>
        <p:txBody>
          <a:bodyPr lIns="38100" tIns="38100" rIns="38100" bIns="38100" anchor="ctr"/>
          <a:lstStyle/>
          <a:p>
            <a:pPr defTabSz="778933">
              <a:defRPr sz="3200"/>
            </a:pPr>
          </a:p>
        </p:txBody>
      </p:sp>
      <p:grpSp>
        <p:nvGrpSpPr>
          <p:cNvPr id="249" name="Group"/>
          <p:cNvGrpSpPr/>
          <p:nvPr/>
        </p:nvGrpSpPr>
        <p:grpSpPr>
          <a:xfrm>
            <a:off x="8344852" y="5534602"/>
            <a:ext cx="13098896" cy="3393737"/>
            <a:chOff x="0" y="0"/>
            <a:chExt cx="13098895" cy="3393736"/>
          </a:xfrm>
        </p:grpSpPr>
        <p:grpSp>
          <p:nvGrpSpPr>
            <p:cNvPr id="246" name="Group"/>
            <p:cNvGrpSpPr/>
            <p:nvPr/>
          </p:nvGrpSpPr>
          <p:grpSpPr>
            <a:xfrm>
              <a:off x="10335295" y="1128877"/>
              <a:ext cx="2763601" cy="1208771"/>
              <a:chOff x="0" y="0"/>
              <a:chExt cx="2763600" cy="1208770"/>
            </a:xfrm>
          </p:grpSpPr>
          <p:sp>
            <p:nvSpPr>
              <p:cNvPr id="244" name="Line"/>
              <p:cNvSpPr/>
              <p:nvPr/>
            </p:nvSpPr>
            <p:spPr>
              <a:xfrm flipH="1">
                <a:off x="0" y="0"/>
                <a:ext cx="1" cy="120877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sp>
            <p:nvSpPr>
              <p:cNvPr id="245" name="Apply forcefield description"/>
              <p:cNvSpPr txBox="1"/>
              <p:nvPr/>
            </p:nvSpPr>
            <p:spPr>
              <a:xfrm>
                <a:off x="69505" y="209144"/>
                <a:ext cx="2694096" cy="7904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2400"/>
                </a:lvl1pPr>
              </a:lstStyle>
              <a:p>
                <a:pPr/>
                <a:r>
                  <a:t>Apply forcefield description</a:t>
                </a:r>
              </a:p>
            </p:txBody>
          </p:sp>
        </p:grpSp>
        <p:pic>
          <p:nvPicPr>
            <p:cNvPr id="247" name="Image" descr="Image"/>
            <p:cNvPicPr>
              <a:picLocks noChangeAspect="1"/>
            </p:cNvPicPr>
            <p:nvPr/>
          </p:nvPicPr>
          <p:blipFill>
            <a:blip r:embed="rId4">
              <a:extLst/>
            </a:blip>
            <a:srcRect l="0" t="0" r="0" b="0"/>
            <a:stretch>
              <a:fillRect/>
            </a:stretch>
          </p:blipFill>
          <p:spPr>
            <a:xfrm>
              <a:off x="0" y="1618971"/>
              <a:ext cx="2352248" cy="1140485"/>
            </a:xfrm>
            <a:prstGeom prst="rect">
              <a:avLst/>
            </a:prstGeom>
            <a:ln w="12700" cap="flat">
              <a:noFill/>
              <a:miter lim="400000"/>
            </a:ln>
            <a:effectLst/>
          </p:spPr>
        </p:pic>
        <p:pic>
          <p:nvPicPr>
            <p:cNvPr id="248" name="Image" descr="Image"/>
            <p:cNvPicPr>
              <a:picLocks noChangeAspect="1"/>
            </p:cNvPicPr>
            <p:nvPr/>
          </p:nvPicPr>
          <p:blipFill>
            <a:blip r:embed="rId5">
              <a:extLst/>
            </a:blip>
            <a:srcRect l="0" t="0" r="0" b="0"/>
            <a:stretch>
              <a:fillRect/>
            </a:stretch>
          </p:blipFill>
          <p:spPr>
            <a:xfrm>
              <a:off x="3535381" y="0"/>
              <a:ext cx="5031900" cy="3393737"/>
            </a:xfrm>
            <a:prstGeom prst="rect">
              <a:avLst/>
            </a:prstGeom>
            <a:ln w="12700" cap="flat">
              <a:noFill/>
              <a:miter lim="400000"/>
            </a:ln>
            <a:effectLst/>
          </p:spPr>
        </p:pic>
      </p:grpSp>
      <p:pic>
        <p:nvPicPr>
          <p:cNvPr id="250" name="shaw-dasatanib-2.mov" descr="shaw-dasatanib-2.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851346" y="8571466"/>
            <a:ext cx="4137956" cy="4137956"/>
          </a:xfrm>
          <a:prstGeom prst="rect">
            <a:avLst/>
          </a:prstGeom>
          <a:ln w="12700">
            <a:miter lim="400000"/>
          </a:ln>
        </p:spPr>
      </p:pic>
      <p:grpSp>
        <p:nvGrpSpPr>
          <p:cNvPr id="255" name="Group 255"/>
          <p:cNvGrpSpPr/>
          <p:nvPr/>
        </p:nvGrpSpPr>
        <p:grpSpPr>
          <a:xfrm>
            <a:off x="1498372" y="10953368"/>
            <a:ext cx="4321636" cy="2075584"/>
            <a:chOff x="647026" y="2381901"/>
            <a:chExt cx="4321634" cy="2075582"/>
          </a:xfrm>
        </p:grpSpPr>
        <p:sp>
          <p:nvSpPr>
            <p:cNvPr id="251" name="Line"/>
            <p:cNvSpPr/>
            <p:nvPr/>
          </p:nvSpPr>
          <p:spPr>
            <a:xfrm flipH="1" flipV="1">
              <a:off x="3444661" y="2381901"/>
              <a:ext cx="1524001"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sp>
          <p:nvSpPr>
            <p:cNvPr id="253" name="Production simulation"/>
            <p:cNvSpPr txBox="1"/>
            <p:nvPr/>
          </p:nvSpPr>
          <p:spPr>
            <a:xfrm>
              <a:off x="647026" y="3628125"/>
              <a:ext cx="2400035" cy="82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sz="2400"/>
              </a:lvl1pPr>
            </a:lstStyle>
            <a:p>
              <a:pPr/>
              <a:r>
                <a:t>Production simulation</a:t>
              </a:r>
            </a:p>
          </p:txBody>
        </p:sp>
      </p:grpSp>
      <p:sp>
        <p:nvSpPr>
          <p:cNvPr id="256" name="http://www.bevanlab.biochem.vt.edu/Pages/Personal/justin/gmx-tutorials/lysozyme/01_pdb2gmx.html"/>
          <p:cNvSpPr txBox="1"/>
          <p:nvPr/>
        </p:nvSpPr>
        <p:spPr>
          <a:xfrm>
            <a:off x="818452" y="13050205"/>
            <a:ext cx="8507160" cy="3246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0" sz="1500">
                <a:solidFill>
                  <a:srgbClr val="016EBC"/>
                </a:solidFill>
                <a:latin typeface="Helvetica Neue Light"/>
                <a:ea typeface="Helvetica Neue Light"/>
                <a:cs typeface="Helvetica Neue Light"/>
                <a:sym typeface="Helvetica Neue Light"/>
              </a:defRPr>
            </a:lvl1pPr>
          </a:lstStyle>
          <a:p>
            <a:pPr/>
            <a:r>
              <a:t>http://www.bevanlab.biochem.vt.edu/Pages/Personal/justin/gmx-tutorials/lysozyme/01_pdb2gmx.html</a:t>
            </a:r>
          </a:p>
        </p:txBody>
      </p:sp>
      <p:sp>
        <p:nvSpPr>
          <p:cNvPr id="257" name="Levitt, Nature Structural Biology, 8, 392–393(2001)"/>
          <p:cNvSpPr txBox="1"/>
          <p:nvPr/>
        </p:nvSpPr>
        <p:spPr>
          <a:xfrm>
            <a:off x="10717800" y="13006674"/>
            <a:ext cx="6568126" cy="4117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sz="2000">
                <a:solidFill>
                  <a:srgbClr val="016EBC"/>
                </a:solidFill>
              </a:defRPr>
            </a:pPr>
            <a:r>
              <a:rPr i="0"/>
              <a:t>Levitt,</a:t>
            </a:r>
            <a:r>
              <a:t> </a:t>
            </a:r>
            <a:r>
              <a:rPr>
                <a:hlinkClick r:id="rId9" invalidUrl="" action="" tgtFrame="" tooltip="" history="1" highlightClick="0" endSnd="0"/>
              </a:rPr>
              <a:t>Nature Structural Biology</a:t>
            </a:r>
            <a:r>
              <a:t>, </a:t>
            </a:r>
            <a:r>
              <a:rPr b="1"/>
              <a:t>8, </a:t>
            </a:r>
            <a:r>
              <a:rPr i="0"/>
              <a:t>392–393(2001)</a:t>
            </a:r>
          </a:p>
        </p:txBody>
      </p:sp>
      <p:sp>
        <p:nvSpPr>
          <p:cNvPr id="258" name="Molecular dynamics require multiple steps for the setup of simulations"/>
          <p:cNvSpPr txBox="1"/>
          <p:nvPr/>
        </p:nvSpPr>
        <p:spPr>
          <a:xfrm>
            <a:off x="1582806" y="-7420"/>
            <a:ext cx="21497182"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Molecular dynamics require multiple steps for the setup of simulations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0"/>
                                        </p:tgtEl>
                                        <p:attrNameLst>
                                          <p:attrName>style.visibility</p:attrName>
                                        </p:attrNameLst>
                                      </p:cBhvr>
                                      <p:to>
                                        <p:strVal val="visible"/>
                                      </p:to>
                                    </p:set>
                                  </p:childTnLst>
                                </p:cTn>
                              </p:par>
                              <p:par>
                                <p:cTn id="15" presetClass="entr" nodeType="withEffect" presetSubtype="0" presetID="1" grpId="3" fill="hold">
                                  <p:stCondLst>
                                    <p:cond delay="0"/>
                                  </p:stCondLst>
                                  <p:iterate type="el" backwards="0">
                                    <p:tmAbs val="0"/>
                                  </p:iterate>
                                  <p:childTnLst>
                                    <p:set>
                                      <p:cBhvr>
                                        <p:cTn id="16" fill="hold"/>
                                        <p:tgtEl>
                                          <p:spTgt spid="255"/>
                                        </p:tgtEl>
                                        <p:attrNameLst>
                                          <p:attrName>style.visibility</p:attrName>
                                        </p:attrNameLst>
                                      </p:cBhvr>
                                      <p:to>
                                        <p:strVal val="visible"/>
                                      </p:to>
                                    </p:set>
                                  </p:childTnLst>
                                </p:cTn>
                              </p:par>
                            </p:childTnLst>
                          </p:cTn>
                        </p:par>
                        <p:par>
                          <p:cTn id="17" fill="hold">
                            <p:stCondLst>
                              <p:cond delay="0"/>
                            </p:stCondLst>
                            <p:childTnLst>
                              <p:par>
                                <p:cTn id="18" presetClass="mediacall" nodeType="afterEffect" presetSubtype="0" presetID="1" grpId="4" fill="hold">
                                  <p:stCondLst>
                                    <p:cond delay="0"/>
                                  </p:stCondLst>
                                  <p:childTnLst>
                                    <p:cmd type="call" cmd="playFrom(0.0)">
                                      <p:cBhvr>
                                        <p:cTn id="19" dur="16056"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0" fill="hold" display="0">
                  <p:stCondLst>
                    <p:cond delay="indefinite"/>
                  </p:stCondLst>
                </p:cTn>
                <p:tgtEl>
                  <p:spTgt spid="250"/>
                </p:tgtEl>
              </p:cMediaNode>
            </p:video>
            <p:seq concurrent="1" prevAc="none" nextAc="seek">
              <p:cTn id="21" evtFilter="cancelBubble" nodeType="interactiveSeq" restart="whenNotActive" fill="hold">
                <p:stCondLst>
                  <p:cond delay="0" evt="onClick">
                    <p:tgtEl>
                      <p:spTgt spid="250"/>
                    </p:tgtEl>
                  </p:cond>
                </p:stCondLst>
                <p:endSync delay="0" evt="end">
                  <p:rtn val="all"/>
                </p:endSync>
                <p:childTnLst>
                  <p:par>
                    <p:cTn id="22" fill="hold">
                      <p:stCondLst>
                        <p:cond delay="0"/>
                      </p:stCondLst>
                      <p:childTnLst>
                        <p:par>
                          <p:cTn id="23" fill="hold">
                            <p:stCondLst>
                              <p:cond delay="0"/>
                            </p:stCondLst>
                            <p:childTnLst>
                              <p:par>
                                <p:cTn id="24" presetClass="mediacall" nodeType="clickEffect" presetSubtype="0" presetID="2" fill="hold">
                                  <p:stCondLst>
                                    <p:cond delay="0"/>
                                  </p:stCondLst>
                                  <p:childTnLst>
                                    <p:cmd type="call" cmd="togglePause">
                                      <p:cBhvr>
                                        <p:cTn id="25" dur="1" fill="hold"/>
                                        <p:tgtEl>
                                          <p:spTgt spid="250"/>
                                        </p:tgtEl>
                                      </p:cBhvr>
                                    </p:cmd>
                                  </p:childTnLst>
                                </p:cTn>
                              </p:par>
                            </p:childTnLst>
                          </p:cTn>
                        </p:par>
                      </p:childTnLst>
                    </p:cTn>
                  </p:par>
                </p:childTnLst>
              </p:cTn>
              <p:nextCondLst>
                <p:cond delay="0" evt="onClick">
                  <p:tgtEl>
                    <p:spTgt spid="250"/>
                  </p:tgtEl>
                </p:cond>
              </p:nextCondLst>
            </p:seq>
          </p:childTnLst>
        </p:cTn>
      </p:par>
    </p:tnLst>
    <p:bldLst>
      <p:bldP build="whole" bldLvl="1" animBg="1" rev="0" advAuto="0" spid="231" grpId="2"/>
      <p:bldP build="whole" bldLvl="1" animBg="1" rev="0" advAuto="0" spid="250" grpId="3"/>
      <p:bldP build="whole" bldLvl="1" animBg="1" rev="0" advAuto="0" spid="249"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3" name="Group"/>
          <p:cNvGrpSpPr/>
          <p:nvPr/>
        </p:nvGrpSpPr>
        <p:grpSpPr>
          <a:xfrm>
            <a:off x="955031" y="1369064"/>
            <a:ext cx="8567281" cy="3393738"/>
            <a:chOff x="0" y="0"/>
            <a:chExt cx="8567280" cy="3393736"/>
          </a:xfrm>
        </p:grpSpPr>
        <p:pic>
          <p:nvPicPr>
            <p:cNvPr id="261" name="Image" descr="Image"/>
            <p:cNvPicPr>
              <a:picLocks noChangeAspect="1"/>
            </p:cNvPicPr>
            <p:nvPr/>
          </p:nvPicPr>
          <p:blipFill>
            <a:blip r:embed="rId2">
              <a:extLst/>
            </a:blip>
            <a:srcRect l="0" t="0" r="0" b="0"/>
            <a:stretch>
              <a:fillRect/>
            </a:stretch>
          </p:blipFill>
          <p:spPr>
            <a:xfrm>
              <a:off x="0" y="1618971"/>
              <a:ext cx="2352248" cy="1140485"/>
            </a:xfrm>
            <a:prstGeom prst="rect">
              <a:avLst/>
            </a:prstGeom>
            <a:ln w="12700" cap="flat">
              <a:noFill/>
              <a:miter lim="400000"/>
            </a:ln>
            <a:effectLst/>
          </p:spPr>
        </p:pic>
        <p:pic>
          <p:nvPicPr>
            <p:cNvPr id="262" name="Image" descr="Image"/>
            <p:cNvPicPr>
              <a:picLocks noChangeAspect="1"/>
            </p:cNvPicPr>
            <p:nvPr/>
          </p:nvPicPr>
          <p:blipFill>
            <a:blip r:embed="rId3">
              <a:extLst/>
            </a:blip>
            <a:srcRect l="0" t="0" r="0" b="0"/>
            <a:stretch>
              <a:fillRect/>
            </a:stretch>
          </p:blipFill>
          <p:spPr>
            <a:xfrm>
              <a:off x="3535381" y="0"/>
              <a:ext cx="5031900" cy="3393737"/>
            </a:xfrm>
            <a:prstGeom prst="rect">
              <a:avLst/>
            </a:prstGeom>
            <a:ln w="12700" cap="flat">
              <a:noFill/>
              <a:miter lim="400000"/>
            </a:ln>
            <a:effectLst/>
          </p:spPr>
        </p:pic>
      </p:grpSp>
      <p:sp>
        <p:nvSpPr>
          <p:cNvPr id="264" name="There are many different choices for force fields to be made"/>
          <p:cNvSpPr txBox="1"/>
          <p:nvPr/>
        </p:nvSpPr>
        <p:spPr>
          <a:xfrm>
            <a:off x="-643239" y="6394"/>
            <a:ext cx="25670479"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1F497D"/>
                </a:solidFill>
                <a:latin typeface="+mj-lt"/>
                <a:ea typeface="+mj-ea"/>
                <a:cs typeface="+mj-cs"/>
                <a:sym typeface="Helvetica"/>
              </a:defRPr>
            </a:lvl1pPr>
          </a:lstStyle>
          <a:p>
            <a:pPr/>
            <a:r>
              <a:t>There are many different choices for force fields to be made</a:t>
            </a:r>
          </a:p>
        </p:txBody>
      </p:sp>
      <p:sp>
        <p:nvSpPr>
          <p:cNvPr id="265" name="There is no “best force field”!"/>
          <p:cNvSpPr txBox="1"/>
          <p:nvPr/>
        </p:nvSpPr>
        <p:spPr>
          <a:xfrm>
            <a:off x="2206046" y="12336313"/>
            <a:ext cx="86841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800">
                <a:solidFill>
                  <a:schemeClr val="accent5">
                    <a:lumOff val="-29866"/>
                  </a:schemeClr>
                </a:solidFill>
                <a:latin typeface="+mj-lt"/>
                <a:ea typeface="+mj-ea"/>
                <a:cs typeface="+mj-cs"/>
                <a:sym typeface="Helvetica"/>
              </a:defRPr>
            </a:lvl1pPr>
          </a:lstStyle>
          <a:p>
            <a:pPr/>
            <a:r>
              <a:t>There is no “best force field”!</a:t>
            </a:r>
          </a:p>
        </p:txBody>
      </p:sp>
      <p:grpSp>
        <p:nvGrpSpPr>
          <p:cNvPr id="268" name="Group"/>
          <p:cNvGrpSpPr/>
          <p:nvPr/>
        </p:nvGrpSpPr>
        <p:grpSpPr>
          <a:xfrm>
            <a:off x="312260" y="5373349"/>
            <a:ext cx="11302856" cy="6011242"/>
            <a:chOff x="0" y="0"/>
            <a:chExt cx="11302855" cy="6011240"/>
          </a:xfrm>
        </p:grpSpPr>
        <p:sp>
          <p:nvSpPr>
            <p:cNvPr id="266" name="Amber (Peter Kollmann, UCSF) –Glycam parameters cover most sugars (Robert J. Woods, University of Georgia)…"/>
            <p:cNvSpPr txBox="1"/>
            <p:nvPr/>
          </p:nvSpPr>
          <p:spPr>
            <a:xfrm>
              <a:off x="357724" y="1675990"/>
              <a:ext cx="10945132" cy="4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789709" indent="-789709" algn="l">
                <a:buSzPct val="100000"/>
                <a:buChar char="•"/>
                <a:defRPr b="0" sz="3800"/>
              </a:pPr>
              <a:r>
                <a:rPr b="1"/>
                <a:t>Amber</a:t>
              </a:r>
              <a:r>
                <a:t> (Peter Kollmann, UCSF)</a:t>
              </a:r>
              <a:br/>
              <a:r>
                <a:rPr>
                  <a:latin typeface="Arial"/>
                  <a:ea typeface="Arial"/>
                  <a:cs typeface="Arial"/>
                  <a:sym typeface="Arial"/>
                </a:rPr>
                <a:t>–</a:t>
              </a:r>
              <a:r>
                <a:t>Glycam parameters cover most sugars (Robert J. Woods, University of Georgia)</a:t>
              </a:r>
              <a:endParaRPr sz="1200">
                <a:latin typeface="Times Roman"/>
                <a:ea typeface="Times Roman"/>
                <a:cs typeface="Times Roman"/>
                <a:sym typeface="Times Roman"/>
              </a:endParaRPr>
            </a:p>
            <a:p>
              <a:pPr marL="789709" indent="-789709" algn="l">
                <a:buSzPct val="100000"/>
                <a:buChar char="•"/>
                <a:defRPr b="0" sz="3800"/>
              </a:pPr>
              <a:r>
                <a:rPr b="1"/>
                <a:t>CHARMM</a:t>
              </a:r>
              <a:r>
                <a:t> (Martin Karplus, Harvard)</a:t>
              </a:r>
              <a:br>
                <a:rPr sz="1200">
                  <a:latin typeface="Times Roman"/>
                  <a:ea typeface="Times Roman"/>
                  <a:cs typeface="Times Roman"/>
                  <a:sym typeface="Times Roman"/>
                </a:rPr>
              </a:br>
              <a:r>
                <a:rPr>
                  <a:latin typeface="Arial"/>
                  <a:ea typeface="Arial"/>
                  <a:cs typeface="Arial"/>
                  <a:sym typeface="Arial"/>
                </a:rPr>
                <a:t>–</a:t>
              </a:r>
              <a:r>
                <a:t>POPC, POPE, DPPC lipids</a:t>
              </a:r>
              <a:endParaRPr sz="1200">
                <a:latin typeface="Times Roman"/>
                <a:ea typeface="Times Roman"/>
                <a:cs typeface="Times Roman"/>
                <a:sym typeface="Times Roman"/>
              </a:endParaRPr>
            </a:p>
            <a:p>
              <a:pPr marL="789709" indent="-789709" algn="l">
                <a:buSzPct val="100000"/>
                <a:buChar char="•"/>
                <a:defRPr b="0" sz="3800"/>
              </a:pPr>
              <a:r>
                <a:rPr b="1"/>
                <a:t>OPLS</a:t>
              </a:r>
              <a:r>
                <a:t> (William Jorgensen, Yale)</a:t>
              </a:r>
              <a:endParaRPr sz="1200">
                <a:latin typeface="Times Roman"/>
                <a:ea typeface="Times Roman"/>
                <a:cs typeface="Times Roman"/>
                <a:sym typeface="Times Roman"/>
              </a:endParaRPr>
            </a:p>
            <a:p>
              <a:pPr marL="789709" indent="-789709" algn="l">
                <a:buSzPct val="100000"/>
                <a:buChar char="•"/>
                <a:defRPr b="0" sz="3800"/>
              </a:pPr>
              <a:r>
                <a:rPr b="1"/>
                <a:t>GROMOS</a:t>
              </a:r>
              <a:r>
                <a:t> (Wilfried van Gunsteren, ETHZ)</a:t>
              </a:r>
              <a:endParaRPr sz="1200">
                <a:latin typeface="Times Roman"/>
                <a:ea typeface="Times Roman"/>
                <a:cs typeface="Times Roman"/>
                <a:sym typeface="Times Roman"/>
              </a:endParaRPr>
            </a:p>
          </p:txBody>
        </p:sp>
        <p:sp>
          <p:nvSpPr>
            <p:cNvPr id="267" name="Proteins and other constituents need different force fields"/>
            <p:cNvSpPr txBox="1"/>
            <p:nvPr/>
          </p:nvSpPr>
          <p:spPr>
            <a:xfrm>
              <a:off x="0" y="0"/>
              <a:ext cx="10220878" cy="1331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4000"/>
              </a:lvl1pPr>
            </a:lstStyle>
            <a:p>
              <a:pPr/>
              <a:r>
                <a:t>Proteins and other constituents need different force fields</a:t>
              </a:r>
            </a:p>
          </p:txBody>
        </p:sp>
      </p:grpSp>
      <p:grpSp>
        <p:nvGrpSpPr>
          <p:cNvPr id="274" name="Group"/>
          <p:cNvGrpSpPr/>
          <p:nvPr/>
        </p:nvGrpSpPr>
        <p:grpSpPr>
          <a:xfrm>
            <a:off x="13377712" y="1632943"/>
            <a:ext cx="8439810" cy="4019261"/>
            <a:chOff x="0" y="0"/>
            <a:chExt cx="8439809" cy="4019260"/>
          </a:xfrm>
        </p:grpSpPr>
        <p:sp>
          <p:nvSpPr>
            <p:cNvPr id="269" name="Small molecule force fields"/>
            <p:cNvSpPr txBox="1"/>
            <p:nvPr/>
          </p:nvSpPr>
          <p:spPr>
            <a:xfrm>
              <a:off x="1509777" y="-1"/>
              <a:ext cx="6657849"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vl1pPr>
            </a:lstStyle>
            <a:p>
              <a:pPr/>
              <a:r>
                <a:t>Small molecule force fields</a:t>
              </a:r>
            </a:p>
          </p:txBody>
        </p:sp>
        <p:pic>
          <p:nvPicPr>
            <p:cNvPr id="270" name="Image" descr="Image"/>
            <p:cNvPicPr>
              <a:picLocks noChangeAspect="1"/>
            </p:cNvPicPr>
            <p:nvPr/>
          </p:nvPicPr>
          <p:blipFill>
            <a:blip r:embed="rId4">
              <a:extLst/>
            </a:blip>
            <a:stretch>
              <a:fillRect/>
            </a:stretch>
          </p:blipFill>
          <p:spPr>
            <a:xfrm>
              <a:off x="940679" y="829110"/>
              <a:ext cx="3396254" cy="1207760"/>
            </a:xfrm>
            <a:prstGeom prst="rect">
              <a:avLst/>
            </a:prstGeom>
            <a:ln w="12700" cap="flat">
              <a:noFill/>
              <a:miter lim="400000"/>
            </a:ln>
            <a:effectLst/>
          </p:spPr>
        </p:pic>
        <p:pic>
          <p:nvPicPr>
            <p:cNvPr id="271" name="Screenshot 2023-07-23 at 22.52.29.png" descr="Screenshot 2023-07-23 at 22.52.29.png"/>
            <p:cNvPicPr>
              <a:picLocks noChangeAspect="1"/>
            </p:cNvPicPr>
            <p:nvPr/>
          </p:nvPicPr>
          <p:blipFill>
            <a:blip r:embed="rId5">
              <a:extLst/>
            </a:blip>
            <a:stretch>
              <a:fillRect/>
            </a:stretch>
          </p:blipFill>
          <p:spPr>
            <a:xfrm>
              <a:off x="5043555" y="870023"/>
              <a:ext cx="3396255" cy="1125933"/>
            </a:xfrm>
            <a:prstGeom prst="rect">
              <a:avLst/>
            </a:prstGeom>
            <a:ln w="12700" cap="flat">
              <a:noFill/>
              <a:miter lim="400000"/>
            </a:ln>
            <a:effectLst/>
          </p:spPr>
        </p:pic>
        <p:pic>
          <p:nvPicPr>
            <p:cNvPr id="272" name="Image" descr="Image"/>
            <p:cNvPicPr>
              <a:picLocks noChangeAspect="1"/>
            </p:cNvPicPr>
            <p:nvPr/>
          </p:nvPicPr>
          <p:blipFill>
            <a:blip r:embed="rId6">
              <a:extLst/>
            </a:blip>
            <a:stretch>
              <a:fillRect/>
            </a:stretch>
          </p:blipFill>
          <p:spPr>
            <a:xfrm>
              <a:off x="0" y="2599902"/>
              <a:ext cx="5277612" cy="1419359"/>
            </a:xfrm>
            <a:prstGeom prst="rect">
              <a:avLst/>
            </a:prstGeom>
            <a:ln w="12700" cap="flat">
              <a:noFill/>
              <a:miter lim="400000"/>
            </a:ln>
            <a:effectLst/>
          </p:spPr>
        </p:pic>
        <p:sp>
          <p:nvSpPr>
            <p:cNvPr id="273" name="GAFF"/>
            <p:cNvSpPr txBox="1"/>
            <p:nvPr/>
          </p:nvSpPr>
          <p:spPr>
            <a:xfrm>
              <a:off x="5525587" y="3029357"/>
              <a:ext cx="1116331"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GAFF</a:t>
              </a:r>
            </a:p>
          </p:txBody>
        </p:sp>
      </p:grpSp>
      <p:grpSp>
        <p:nvGrpSpPr>
          <p:cNvPr id="283" name="Group"/>
          <p:cNvGrpSpPr/>
          <p:nvPr/>
        </p:nvGrpSpPr>
        <p:grpSpPr>
          <a:xfrm>
            <a:off x="13528457" y="6008752"/>
            <a:ext cx="8138319" cy="5329269"/>
            <a:chOff x="0" y="0"/>
            <a:chExt cx="8138317" cy="5329267"/>
          </a:xfrm>
        </p:grpSpPr>
        <p:sp>
          <p:nvSpPr>
            <p:cNvPr id="275" name="Machine learned force fields"/>
            <p:cNvSpPr txBox="1"/>
            <p:nvPr/>
          </p:nvSpPr>
          <p:spPr>
            <a:xfrm>
              <a:off x="445224" y="-1"/>
              <a:ext cx="6998717"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vl1pPr>
            </a:lstStyle>
            <a:p>
              <a:pPr/>
              <a:r>
                <a:t>Machine learned force fields</a:t>
              </a:r>
            </a:p>
          </p:txBody>
        </p:sp>
        <p:sp>
          <p:nvSpPr>
            <p:cNvPr id="276" name="Neuron"/>
            <p:cNvSpPr/>
            <p:nvPr/>
          </p:nvSpPr>
          <p:spPr>
            <a:xfrm>
              <a:off x="-1" y="1075966"/>
              <a:ext cx="2421576" cy="1863169"/>
            </a:xfrm>
            <a:custGeom>
              <a:avLst/>
              <a:gdLst/>
              <a:ahLst/>
              <a:cxnLst>
                <a:cxn ang="0">
                  <a:pos x="wd2" y="hd2"/>
                </a:cxn>
                <a:cxn ang="5400000">
                  <a:pos x="wd2" y="hd2"/>
                </a:cxn>
                <a:cxn ang="10800000">
                  <a:pos x="wd2" y="hd2"/>
                </a:cxn>
                <a:cxn ang="16200000">
                  <a:pos x="wd2" y="hd2"/>
                </a:cxn>
              </a:cxnLst>
              <a:rect l="0" t="0" r="r" b="b"/>
              <a:pathLst>
                <a:path w="21577" h="21551" fill="norm" stroke="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chemeClr val="accent1"/>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7" name="Ani-2x"/>
            <p:cNvSpPr txBox="1"/>
            <p:nvPr/>
          </p:nvSpPr>
          <p:spPr>
            <a:xfrm>
              <a:off x="2917292" y="1727326"/>
              <a:ext cx="1271017" cy="560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Ani-2x</a:t>
              </a:r>
            </a:p>
          </p:txBody>
        </p:sp>
        <p:pic>
          <p:nvPicPr>
            <p:cNvPr id="278" name="Image" descr="Image"/>
            <p:cNvPicPr>
              <a:picLocks noChangeAspect="1"/>
            </p:cNvPicPr>
            <p:nvPr/>
          </p:nvPicPr>
          <p:blipFill>
            <a:blip r:embed="rId7">
              <a:extLst/>
            </a:blip>
            <a:stretch>
              <a:fillRect/>
            </a:stretch>
          </p:blipFill>
          <p:spPr>
            <a:xfrm>
              <a:off x="3069497" y="3368912"/>
              <a:ext cx="3053513" cy="1960356"/>
            </a:xfrm>
            <a:prstGeom prst="rect">
              <a:avLst/>
            </a:prstGeom>
            <a:ln w="12700" cap="flat">
              <a:noFill/>
              <a:miter lim="400000"/>
            </a:ln>
            <a:effectLst/>
          </p:spPr>
        </p:pic>
        <p:sp>
          <p:nvSpPr>
            <p:cNvPr id="279" name="Espaloma"/>
            <p:cNvSpPr txBox="1"/>
            <p:nvPr/>
          </p:nvSpPr>
          <p:spPr>
            <a:xfrm>
              <a:off x="653568" y="4068866"/>
              <a:ext cx="191224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Espaloma</a:t>
              </a:r>
            </a:p>
          </p:txBody>
        </p:sp>
        <p:sp>
          <p:nvSpPr>
            <p:cNvPr id="280" name="SchNet"/>
            <p:cNvSpPr txBox="1"/>
            <p:nvPr/>
          </p:nvSpPr>
          <p:spPr>
            <a:xfrm>
              <a:off x="6287591" y="1419987"/>
              <a:ext cx="1441324"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SchNet</a:t>
              </a:r>
            </a:p>
          </p:txBody>
        </p:sp>
        <p:sp>
          <p:nvSpPr>
            <p:cNvPr id="281" name="PhysNet"/>
            <p:cNvSpPr txBox="1"/>
            <p:nvPr/>
          </p:nvSpPr>
          <p:spPr>
            <a:xfrm>
              <a:off x="6287591" y="2120354"/>
              <a:ext cx="1631824"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PhysNet</a:t>
              </a:r>
            </a:p>
          </p:txBody>
        </p:sp>
        <p:sp>
          <p:nvSpPr>
            <p:cNvPr id="282" name="BandNN"/>
            <p:cNvSpPr txBox="1"/>
            <p:nvPr/>
          </p:nvSpPr>
          <p:spPr>
            <a:xfrm>
              <a:off x="6513733" y="3058358"/>
              <a:ext cx="1624585"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BandNN</a:t>
              </a:r>
            </a:p>
          </p:txBody>
        </p:sp>
      </p:grpSp>
      <p:sp>
        <p:nvSpPr>
          <p:cNvPr id="284" name="Coarse-grained force fields…."/>
          <p:cNvSpPr txBox="1"/>
          <p:nvPr/>
        </p:nvSpPr>
        <p:spPr>
          <a:xfrm>
            <a:off x="13496416" y="12003152"/>
            <a:ext cx="73944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Coarse-grained force fields….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3"/>
      <p:bldP build="whole" bldLvl="1" animBg="1" rev="0" advAuto="0" spid="274" grpId="2"/>
      <p:bldP build="whole" bldLvl="1" animBg="1" rev="0" advAuto="0" spid="268" grpId="1"/>
      <p:bldP build="whole" bldLvl="1" animBg="1" rev="0" advAuto="0" spid="265" grpId="5"/>
      <p:bldP build="whole" bldLvl="1" animBg="1" rev="0" advAuto="0" spid="284" grpId="4"/>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lide Number"/>
          <p:cNvSpPr txBox="1"/>
          <p:nvPr>
            <p:ph type="sldNum" sz="quarter" idx="4294967295"/>
          </p:nvPr>
        </p:nvSpPr>
        <p:spPr>
          <a:xfrm>
            <a:off x="23344875" y="12982012"/>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Choosing your thermodynamic ensemble"/>
          <p:cNvSpPr txBox="1"/>
          <p:nvPr/>
        </p:nvSpPr>
        <p:spPr>
          <a:xfrm>
            <a:off x="4779820" y="-45520"/>
            <a:ext cx="1510315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F497D"/>
                </a:solidFill>
                <a:latin typeface="+mj-lt"/>
                <a:ea typeface="+mj-ea"/>
                <a:cs typeface="+mj-cs"/>
                <a:sym typeface="Helvetica"/>
              </a:defRPr>
            </a:lvl1pPr>
          </a:lstStyle>
          <a:p>
            <a:pPr/>
            <a:r>
              <a:t>Choosing your thermodynamic ensemble</a:t>
            </a:r>
          </a:p>
        </p:txBody>
      </p:sp>
      <p:sp>
        <p:nvSpPr>
          <p:cNvPr id="288" name="Simulations replicate a specific thermodynamic ensemble (typically NVT or NPT), or even grand canonical (μVT)"/>
          <p:cNvSpPr txBox="1"/>
          <p:nvPr/>
        </p:nvSpPr>
        <p:spPr>
          <a:xfrm>
            <a:off x="1503799" y="1334366"/>
            <a:ext cx="15816294"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b="0" sz="4800">
                <a:latin typeface="+mj-lt"/>
                <a:ea typeface="+mj-ea"/>
                <a:cs typeface="+mj-cs"/>
                <a:sym typeface="Helvetica"/>
              </a:defRPr>
            </a:pPr>
            <a:r>
              <a:t>Simulations replicate a specific </a:t>
            </a:r>
            <a:r>
              <a:rPr i="1"/>
              <a:t>thermodynamic ensemble </a:t>
            </a:r>
            <a:r>
              <a:t>(typically NVT</a:t>
            </a:r>
            <a:r>
              <a:rPr i="1"/>
              <a:t> </a:t>
            </a:r>
            <a:r>
              <a:t>or NPT), or even grand canonical (μVT)</a:t>
            </a:r>
          </a:p>
        </p:txBody>
      </p:sp>
      <p:sp>
        <p:nvSpPr>
          <p:cNvPr id="289" name="You will have different options to include thermostats (scaling atom velocities) and barostats (scaling positions) in your calculations:…"/>
          <p:cNvSpPr txBox="1"/>
          <p:nvPr/>
        </p:nvSpPr>
        <p:spPr>
          <a:xfrm>
            <a:off x="1494643" y="3273052"/>
            <a:ext cx="16751789" cy="617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4800">
                <a:latin typeface="+mj-lt"/>
                <a:ea typeface="+mj-ea"/>
                <a:cs typeface="+mj-cs"/>
                <a:sym typeface="Helvetica"/>
              </a:defRPr>
            </a:pPr>
            <a:r>
              <a:t>You will have different options to include </a:t>
            </a:r>
            <a:r>
              <a:rPr i="1"/>
              <a:t>thermostats</a:t>
            </a:r>
            <a:r>
              <a:t> (scaling atom velocities) and </a:t>
            </a:r>
            <a:r>
              <a:rPr i="1"/>
              <a:t>barostats</a:t>
            </a:r>
            <a:r>
              <a:t> (scaling positions) in your calculations: </a:t>
            </a:r>
            <a:endParaRPr sz="1200"/>
          </a:p>
          <a:p>
            <a:pPr marL="997527" indent="-997527" algn="l">
              <a:buSzPct val="100000"/>
              <a:buChar char="•"/>
              <a:defRPr b="0" sz="4800">
                <a:latin typeface="+mj-lt"/>
                <a:ea typeface="+mj-ea"/>
                <a:cs typeface="+mj-cs"/>
                <a:sym typeface="Helvetica"/>
              </a:defRPr>
            </a:pPr>
            <a:r>
              <a:t>Nose-Hoover</a:t>
            </a:r>
            <a:endParaRPr sz="1200"/>
          </a:p>
          <a:p>
            <a:pPr marL="997527" indent="-997527" algn="l">
              <a:buSzPct val="100000"/>
              <a:buChar char="•"/>
              <a:defRPr b="0" sz="4800">
                <a:latin typeface="+mj-lt"/>
                <a:ea typeface="+mj-ea"/>
                <a:cs typeface="+mj-cs"/>
                <a:sym typeface="Helvetica"/>
              </a:defRPr>
            </a:pPr>
            <a:r>
              <a:t>Berendsen</a:t>
            </a:r>
            <a:endParaRPr sz="1200"/>
          </a:p>
          <a:p>
            <a:pPr marL="997527" indent="-997527" algn="l">
              <a:buSzPct val="100000"/>
              <a:buChar char="•"/>
              <a:defRPr b="0" sz="4800">
                <a:latin typeface="+mj-lt"/>
                <a:ea typeface="+mj-ea"/>
                <a:cs typeface="+mj-cs"/>
                <a:sym typeface="Helvetica"/>
              </a:defRPr>
            </a:pPr>
            <a:r>
              <a:t>Parrinello-Rahman</a:t>
            </a:r>
            <a:endParaRPr sz="1200"/>
          </a:p>
          <a:p>
            <a:pPr marL="997527" indent="-997527" algn="l">
              <a:buSzPct val="100000"/>
              <a:buChar char="•"/>
              <a:defRPr b="0" sz="4800">
                <a:latin typeface="+mj-lt"/>
                <a:ea typeface="+mj-ea"/>
                <a:cs typeface="+mj-cs"/>
                <a:sym typeface="Helvetica"/>
              </a:defRPr>
            </a:pPr>
            <a:r>
              <a:t>Langevin piston</a:t>
            </a:r>
          </a:p>
          <a:p>
            <a:pPr marL="997527" indent="-997527" algn="l">
              <a:buSzPct val="100000"/>
              <a:buChar char="•"/>
              <a:defRPr b="0" sz="4800">
                <a:latin typeface="+mj-lt"/>
                <a:ea typeface="+mj-ea"/>
                <a:cs typeface="+mj-cs"/>
                <a:sym typeface="Helvetica"/>
              </a:defRPr>
            </a:pPr>
            <a:r>
              <a:t>…</a:t>
            </a:r>
            <a:endParaRPr sz="1200"/>
          </a:p>
        </p:txBody>
      </p:sp>
      <p:grpSp>
        <p:nvGrpSpPr>
          <p:cNvPr id="305" name="Group"/>
          <p:cNvGrpSpPr/>
          <p:nvPr/>
        </p:nvGrpSpPr>
        <p:grpSpPr>
          <a:xfrm>
            <a:off x="3611939" y="9441961"/>
            <a:ext cx="15009890" cy="2917339"/>
            <a:chOff x="0" y="0"/>
            <a:chExt cx="15009888" cy="2917337"/>
          </a:xfrm>
        </p:grpSpPr>
        <p:grpSp>
          <p:nvGrpSpPr>
            <p:cNvPr id="302" name="Group"/>
            <p:cNvGrpSpPr/>
            <p:nvPr/>
          </p:nvGrpSpPr>
          <p:grpSpPr>
            <a:xfrm>
              <a:off x="-1" y="0"/>
              <a:ext cx="14705758" cy="2908004"/>
              <a:chOff x="0" y="0"/>
              <a:chExt cx="14705756" cy="2908003"/>
            </a:xfrm>
          </p:grpSpPr>
          <p:sp>
            <p:nvSpPr>
              <p:cNvPr id="290" name="NVT/NPT equilibration"/>
              <p:cNvSpPr txBox="1"/>
              <p:nvPr/>
            </p:nvSpPr>
            <p:spPr>
              <a:xfrm>
                <a:off x="3028647" y="595844"/>
                <a:ext cx="2592925" cy="1056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2400"/>
                </a:lvl1pPr>
              </a:lstStyle>
              <a:p>
                <a:pPr/>
                <a:r>
                  <a:t>NVT/NPT equilibration</a:t>
                </a:r>
              </a:p>
            </p:txBody>
          </p:sp>
          <p:sp>
            <p:nvSpPr>
              <p:cNvPr id="291" name="Minimize the positions"/>
              <p:cNvSpPr txBox="1"/>
              <p:nvPr/>
            </p:nvSpPr>
            <p:spPr>
              <a:xfrm>
                <a:off x="8561150" y="598213"/>
                <a:ext cx="3153430" cy="10897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2400"/>
                </a:lvl1pPr>
              </a:lstStyle>
              <a:p>
                <a:pPr/>
                <a:r>
                  <a:t>Minimize the positions</a:t>
                </a:r>
              </a:p>
            </p:txBody>
          </p:sp>
          <p:grpSp>
            <p:nvGrpSpPr>
              <p:cNvPr id="294" name="Group"/>
              <p:cNvGrpSpPr/>
              <p:nvPr/>
            </p:nvGrpSpPr>
            <p:grpSpPr>
              <a:xfrm>
                <a:off x="11838953" y="6079"/>
                <a:ext cx="2866804" cy="2895811"/>
                <a:chOff x="0" y="0"/>
                <a:chExt cx="2866803" cy="2895810"/>
              </a:xfrm>
            </p:grpSpPr>
            <p:pic>
              <p:nvPicPr>
                <p:cNvPr id="292" name="Image" descr="Image"/>
                <p:cNvPicPr>
                  <a:picLocks noChangeAspect="1"/>
                </p:cNvPicPr>
                <p:nvPr/>
              </p:nvPicPr>
              <p:blipFill>
                <a:blip r:embed="rId2">
                  <a:extLst/>
                </a:blip>
                <a:stretch>
                  <a:fillRect/>
                </a:stretch>
              </p:blipFill>
              <p:spPr>
                <a:xfrm>
                  <a:off x="0" y="108902"/>
                  <a:ext cx="2866804" cy="2557011"/>
                </a:xfrm>
                <a:prstGeom prst="rect">
                  <a:avLst/>
                </a:prstGeom>
                <a:ln w="12700" cap="flat">
                  <a:noFill/>
                  <a:miter lim="400000"/>
                </a:ln>
                <a:effectLst/>
              </p:spPr>
            </p:pic>
            <p:sp>
              <p:nvSpPr>
                <p:cNvPr id="293" name="Rectangle"/>
                <p:cNvSpPr/>
                <p:nvPr/>
              </p:nvSpPr>
              <p:spPr>
                <a:xfrm>
                  <a:off x="11498" y="0"/>
                  <a:ext cx="2843806" cy="2895811"/>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grpSp>
          <p:sp>
            <p:nvSpPr>
              <p:cNvPr id="295" name="Line"/>
              <p:cNvSpPr/>
              <p:nvPr/>
            </p:nvSpPr>
            <p:spPr>
              <a:xfrm flipH="1" flipV="1">
                <a:off x="9088056" y="1831558"/>
                <a:ext cx="182103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sp>
            <p:nvSpPr>
              <p:cNvPr id="296" name="Line"/>
              <p:cNvSpPr/>
              <p:nvPr/>
            </p:nvSpPr>
            <p:spPr>
              <a:xfrm flipH="1" flipV="1">
                <a:off x="2971806" y="1831558"/>
                <a:ext cx="2371494" cy="1"/>
              </a:xfrm>
              <a:prstGeom prst="line">
                <a:avLst/>
              </a:prstGeom>
              <a:noFill/>
              <a:ln w="63500" cap="flat">
                <a:solidFill>
                  <a:srgbClr val="5E5E5E"/>
                </a:solidFill>
                <a:prstDash val="solid"/>
                <a:miter lim="400000"/>
                <a:tailEnd type="triangle" w="med" len="med"/>
              </a:ln>
              <a:effectLst/>
            </p:spPr>
            <p:txBody>
              <a:bodyPr wrap="square" lIns="38100" tIns="38100" rIns="38100" bIns="38100" numCol="1" anchor="ctr">
                <a:noAutofit/>
              </a:bodyPr>
              <a:lstStyle/>
              <a:p>
                <a:pPr defTabSz="778933">
                  <a:defRPr sz="3200"/>
                </a:pPr>
              </a:p>
            </p:txBody>
          </p:sp>
          <p:pic>
            <p:nvPicPr>
              <p:cNvPr id="297" name="Image" descr="Image"/>
              <p:cNvPicPr>
                <a:picLocks noChangeAspect="1"/>
              </p:cNvPicPr>
              <p:nvPr/>
            </p:nvPicPr>
            <p:blipFill>
              <a:blip r:embed="rId2">
                <a:extLst/>
              </a:blip>
              <a:stretch>
                <a:fillRect/>
              </a:stretch>
            </p:blipFill>
            <p:spPr>
              <a:xfrm>
                <a:off x="5943612" y="373839"/>
                <a:ext cx="2371494" cy="2115227"/>
              </a:xfrm>
              <a:prstGeom prst="rect">
                <a:avLst/>
              </a:prstGeom>
              <a:ln w="12700" cap="flat">
                <a:noFill/>
                <a:miter lim="400000"/>
              </a:ln>
              <a:effectLst/>
            </p:spPr>
          </p:pic>
          <p:sp>
            <p:nvSpPr>
              <p:cNvPr id="298" name="Rectangle"/>
              <p:cNvSpPr/>
              <p:nvPr/>
            </p:nvSpPr>
            <p:spPr>
              <a:xfrm>
                <a:off x="5692486" y="0"/>
                <a:ext cx="2812338" cy="2908004"/>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pic>
            <p:nvPicPr>
              <p:cNvPr id="299" name="Image" descr="Image"/>
              <p:cNvPicPr>
                <a:picLocks noChangeAspect="1"/>
              </p:cNvPicPr>
              <p:nvPr/>
            </p:nvPicPr>
            <p:blipFill>
              <a:blip r:embed="rId2">
                <a:extLst/>
              </a:blip>
              <a:stretch>
                <a:fillRect/>
              </a:stretch>
            </p:blipFill>
            <p:spPr>
              <a:xfrm>
                <a:off x="0" y="191827"/>
                <a:ext cx="2371494" cy="2115226"/>
              </a:xfrm>
              <a:prstGeom prst="rect">
                <a:avLst/>
              </a:prstGeom>
              <a:ln w="12700" cap="flat">
                <a:noFill/>
                <a:miter lim="400000"/>
              </a:ln>
              <a:effectLst/>
            </p:spPr>
          </p:pic>
          <p:sp>
            <p:nvSpPr>
              <p:cNvPr id="300" name="Rectangle"/>
              <p:cNvSpPr/>
              <p:nvPr/>
            </p:nvSpPr>
            <p:spPr>
              <a:xfrm>
                <a:off x="18346" y="18071"/>
                <a:ext cx="2542866" cy="2849288"/>
              </a:xfrm>
              <a:prstGeom prst="rect">
                <a:avLst/>
              </a:prstGeom>
              <a:solidFill>
                <a:srgbClr val="0096FF">
                  <a:alpha val="12272"/>
                </a:srgbClr>
              </a:solidFill>
              <a:ln w="38100" cap="flat">
                <a:solidFill>
                  <a:schemeClr val="accent1">
                    <a:hueOff val="114395"/>
                    <a:lumOff val="-24975"/>
                  </a:schemeClr>
                </a:solidFill>
                <a:custDash>
                  <a:ds d="200000" sp="200000"/>
                </a:custDash>
                <a:miter lim="400000"/>
              </a:ln>
              <a:effectLst/>
            </p:spPr>
            <p:txBody>
              <a:bodyPr wrap="square" lIns="38100" tIns="38100" rIns="38100" bIns="38100" numCol="1" anchor="ctr">
                <a:noAutofit/>
              </a:bodyPr>
              <a:lstStyle/>
              <a:p>
                <a:pPr defTabSz="778933">
                  <a:defRPr b="0" sz="2800">
                    <a:solidFill>
                      <a:srgbClr val="FFFFFF"/>
                    </a:solidFill>
                    <a:latin typeface="+mn-lt"/>
                    <a:ea typeface="+mn-ea"/>
                    <a:cs typeface="+mn-cs"/>
                    <a:sym typeface="Helvetica Neue Medium"/>
                  </a:defRPr>
                </a:pPr>
              </a:p>
            </p:txBody>
          </p:sp>
          <p:sp>
            <p:nvSpPr>
              <p:cNvPr id="301" name="Equilibrated system"/>
              <p:cNvSpPr txBox="1"/>
              <p:nvPr/>
            </p:nvSpPr>
            <p:spPr>
              <a:xfrm>
                <a:off x="63047" y="2191924"/>
                <a:ext cx="2453465" cy="693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Equilibrated system</a:t>
                </a:r>
              </a:p>
            </p:txBody>
          </p:sp>
        </p:grpSp>
        <p:sp>
          <p:nvSpPr>
            <p:cNvPr id="303" name="Solvated protein  +  forcefield"/>
            <p:cNvSpPr txBox="1"/>
            <p:nvPr/>
          </p:nvSpPr>
          <p:spPr>
            <a:xfrm>
              <a:off x="11770358" y="2165435"/>
              <a:ext cx="3239531" cy="693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Solvated protein  +  forcefield</a:t>
              </a:r>
            </a:p>
          </p:txBody>
        </p:sp>
        <p:sp>
          <p:nvSpPr>
            <p:cNvPr id="304" name="minimized protein"/>
            <p:cNvSpPr txBox="1"/>
            <p:nvPr/>
          </p:nvSpPr>
          <p:spPr>
            <a:xfrm>
              <a:off x="6006658" y="2524117"/>
              <a:ext cx="2453466" cy="39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defTabSz="778933">
                <a:defRPr sz="1500"/>
              </a:lvl1pPr>
            </a:lstStyle>
            <a:p>
              <a:pPr/>
              <a:r>
                <a:t>minimized protein </a:t>
              </a:r>
            </a:p>
          </p:txBody>
        </p:sp>
      </p:grpSp>
      <p:pic>
        <p:nvPicPr>
          <p:cNvPr id="306" name="Screenshot 2023-07-24 at 09.53.13.png" descr="Screenshot 2023-07-24 at 09.53.13.png"/>
          <p:cNvPicPr>
            <a:picLocks noChangeAspect="1"/>
          </p:cNvPicPr>
          <p:nvPr/>
        </p:nvPicPr>
        <p:blipFill>
          <a:blip r:embed="rId3">
            <a:extLst/>
          </a:blip>
          <a:stretch>
            <a:fillRect/>
          </a:stretch>
        </p:blipFill>
        <p:spPr>
          <a:xfrm>
            <a:off x="19074100" y="1307513"/>
            <a:ext cx="4356226" cy="4930456"/>
          </a:xfrm>
          <a:prstGeom prst="rect">
            <a:avLst/>
          </a:prstGeom>
          <a:ln w="12700">
            <a:miter lim="400000"/>
          </a:ln>
        </p:spPr>
      </p:pic>
      <p:sp>
        <p:nvSpPr>
          <p:cNvPr id="307" name="μVT"/>
          <p:cNvSpPr txBox="1"/>
          <p:nvPr/>
        </p:nvSpPr>
        <p:spPr>
          <a:xfrm>
            <a:off x="20271382" y="6210299"/>
            <a:ext cx="126563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b="0" sz="4800">
                <a:latin typeface="+mj-lt"/>
                <a:ea typeface="+mj-ea"/>
                <a:cs typeface="+mj-cs"/>
                <a:sym typeface="Helvetica"/>
              </a:defRPr>
            </a:lvl1pPr>
          </a:lstStyle>
          <a:p>
            <a:pPr/>
            <a:r>
              <a:t>μVT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